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8"/>
  </p:notesMasterIdLst>
  <p:handoutMasterIdLst>
    <p:handoutMasterId r:id="rId19"/>
  </p:handoutMasterIdLst>
  <p:sldIdLst>
    <p:sldId id="744" r:id="rId2"/>
    <p:sldId id="633" r:id="rId3"/>
    <p:sldId id="747" r:id="rId4"/>
    <p:sldId id="758" r:id="rId5"/>
    <p:sldId id="757" r:id="rId6"/>
    <p:sldId id="574" r:id="rId7"/>
    <p:sldId id="755" r:id="rId8"/>
    <p:sldId id="756" r:id="rId9"/>
    <p:sldId id="748" r:id="rId10"/>
    <p:sldId id="751" r:id="rId11"/>
    <p:sldId id="753" r:id="rId12"/>
    <p:sldId id="759" r:id="rId13"/>
    <p:sldId id="754" r:id="rId14"/>
    <p:sldId id="752" r:id="rId15"/>
    <p:sldId id="749" r:id="rId16"/>
    <p:sldId id="760" r:id="rId17"/>
  </p:sldIdLst>
  <p:sldSz cx="9144000" cy="6858000" type="screen4x3"/>
  <p:notesSz cx="6724650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BFED2"/>
    <a:srgbClr val="94FC8C"/>
    <a:srgbClr val="FFFF99"/>
    <a:srgbClr val="FB4425"/>
    <a:srgbClr val="FF9900"/>
    <a:srgbClr val="9907D3"/>
    <a:srgbClr val="FFCC00"/>
    <a:srgbClr val="FFFF0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4660"/>
  </p:normalViewPr>
  <p:slideViewPr>
    <p:cSldViewPr>
      <p:cViewPr varScale="1">
        <p:scale>
          <a:sx n="111" d="100"/>
          <a:sy n="111" d="100"/>
        </p:scale>
        <p:origin x="-17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72" y="-84"/>
      </p:cViewPr>
      <p:guideLst>
        <p:guide orient="horz" pos="3110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eau_nas2\groups\Eaux%20Souterraines\Agriculture\Pesticides%20et%20Biocides\Metazachlore\suivi%20situation%20EP%20communes%20a%20partir%20du%20091014\rapport%20campagne\versionTS221014_corr1\fiche%20de%20calcul%20pour%20diagrammes_241014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950413223140495"/>
          <c:y val="8.2742507809055038E-2"/>
          <c:w val="0.6198347107438017"/>
          <c:h val="0.70212928055112422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00" mc:Ignorable="a14" a14:legacySpreadsheetColorIndex="10"/>
                </a:gs>
                <a:gs pos="100000">
                  <a:srgbClr xmlns:mc="http://schemas.openxmlformats.org/markup-compatibility/2006" xmlns:a14="http://schemas.microsoft.com/office/drawing/2010/main" val="FFD1D1" mc:Ignorable="a14" a14:legacySpreadsheetColorIndex="10">
                    <a:gamma/>
                    <a:tint val="90980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FF00" mc:Ignorable="a14" a14:legacySpreadsheetColorIndex="13"/>
                  </a:gs>
                  <a:gs pos="100000">
                    <a:srgbClr xmlns:mc="http://schemas.openxmlformats.org/markup-compatibility/2006" xmlns:a14="http://schemas.microsoft.com/office/drawing/2010/main" val="000000" mc:Ignorable="a14" a14:legacySpreadsheetColorIndex="13">
                      <a:gamma/>
                      <a:shade val="39216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invertIfNegative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CC00" mc:Ignorable="a14" a14:legacySpreadsheetColorIndex="51"/>
                  </a:gs>
                  <a:gs pos="100000">
                    <a:srgbClr xmlns:mc="http://schemas.openxmlformats.org/markup-compatibility/2006" xmlns:a14="http://schemas.microsoft.com/office/drawing/2010/main" val="FFFFFF" mc:Ignorable="a14" a14:legacySpreadsheetColorIndex="51">
                      <a:gamma/>
                      <a:tint val="24314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6600" mc:Ignorable="a14" a14:legacySpreadsheetColorIndex="53"/>
                  </a:gs>
                  <a:gs pos="100000">
                    <a:srgbClr xmlns:mc="http://schemas.openxmlformats.org/markup-compatibility/2006" xmlns:a14="http://schemas.microsoft.com/office/drawing/2010/main" val="FFFFFF" mc:Ignorable="a14" a14:legacySpreadsheetColorIndex="53">
                      <a:gamma/>
                      <a:tint val="33333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0000" mc:Ignorable="a14" a14:legacySpreadsheetColorIndex="10"/>
                  </a:gs>
                  <a:gs pos="100000">
                    <a:srgbClr xmlns:mc="http://schemas.openxmlformats.org/markup-compatibility/2006" xmlns:a14="http://schemas.microsoft.com/office/drawing/2010/main" val="FFFFFF" mc:Ignorable="a14" a14:legacySpreadsheetColorIndex="10">
                      <a:gamma/>
                      <a:tint val="42353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0"/>
                  <c:y val="9.45626477541371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0.104018912529550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0.11347517730496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'% concentrations'!$F$4:$F$6</c:f>
              <c:strCache>
                <c:ptCount val="3"/>
                <c:pt idx="0">
                  <c:v>Présence d'au moins 1 substance au dessus de la limite de détection ( sans produits interdits*)</c:v>
                </c:pt>
                <c:pt idx="1">
                  <c:v>Présence d'au moins 1 pesticide avec des concentrations supérieures à 0,075ug/l ( sans produits interdits*)</c:v>
                </c:pt>
                <c:pt idx="2">
                  <c:v>Présence d'au moins 1 pesticide avec des concentrations supérieures à 0,1ug/l  ( sans produits interdits*)</c:v>
                </c:pt>
              </c:strCache>
            </c:strRef>
          </c:cat>
          <c:val>
            <c:numRef>
              <c:f>'% concentrations'!$G$4:$G$6</c:f>
              <c:numCache>
                <c:formatCode>General</c:formatCode>
                <c:ptCount val="3"/>
                <c:pt idx="0">
                  <c:v>0.75</c:v>
                </c:pt>
                <c:pt idx="1">
                  <c:v>0.39</c:v>
                </c:pt>
                <c:pt idx="2">
                  <c:v>0.33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07217664"/>
        <c:axId val="107219200"/>
      </c:barChart>
      <c:catAx>
        <c:axId val="107217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72192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7219200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07217664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0.74519</cdr:x>
      <cdr:y>0.08942</cdr:y>
    </cdr:from>
    <cdr:to>
      <cdr:x>0.97406</cdr:x>
      <cdr:y>0.6904</cdr:y>
    </cdr:to>
    <cdr:sp macro="" textlink="">
      <cdr:nvSpPr>
        <cdr:cNvPr id="1433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81104" y="364296"/>
          <a:ext cx="2112347" cy="2427132"/>
        </a:xfrm>
        <a:prstGeom xmlns:a="http://schemas.openxmlformats.org/drawingml/2006/main" prst="rect">
          <a:avLst/>
        </a:prstGeom>
        <a:solidFill xmlns:a="http://schemas.openxmlformats.org/drawingml/2006/main">
          <a:srgbClr val="DDDDDD"/>
        </a:solidFill>
        <a:ln xmlns:a="http://schemas.openxmlformats.org/drawingml/2006/main">
          <a:noFill/>
        </a:ln>
        <a:extLst xmlns:a="http://schemas.openxmlformats.org/drawingml/2006/main"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000000" mc:Ignorable="a14" a14:legacySpreadsheetColorIndex="64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fr-LU" sz="900" b="1" i="0" baseline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Présence de  substances actives de produits phytopharmaceutiques et de certains de leurs métabolites  dans les eaux souterraines octobre 2014 (campagne du 9 au 17 octobre 2014 )</a:t>
          </a:r>
        </a:p>
        <a:p xmlns:a="http://schemas.openxmlformats.org/drawingml/2006/main">
          <a:pPr algn="l" rtl="0">
            <a:defRPr sz="1000"/>
          </a:pPr>
          <a:r>
            <a:rPr lang="fr-LU" sz="900" b="1" i="0" u="none" strike="noStrike" baseline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) à l'exception</a:t>
          </a:r>
        </a:p>
        <a:p xmlns:a="http://schemas.openxmlformats.org/drawingml/2006/main">
          <a:pPr algn="l" rtl="0">
            <a:defRPr sz="1000"/>
          </a:pPr>
          <a:r>
            <a:rPr lang="fr-LU" sz="900" b="1" i="0" u="none" strike="noStrike" baseline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 * :  substances active interdite </a:t>
          </a:r>
        </a:p>
        <a:p xmlns:a="http://schemas.openxmlformats.org/drawingml/2006/main">
          <a:pPr algn="l" rtl="0">
            <a:defRPr sz="1000"/>
          </a:pPr>
          <a:r>
            <a:rPr lang="fr-LU" sz="900" b="1" i="0" u="none" strike="noStrike" baseline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rPr>
            <a:t>e t leurs métabolites*</a:t>
          </a:r>
        </a:p>
        <a:p xmlns:a="http://schemas.openxmlformats.org/drawingml/2006/main">
          <a:pPr algn="l" rtl="0">
            <a:defRPr sz="1000"/>
          </a:pPr>
          <a:endParaRPr lang="fr-LU" sz="900" b="1" i="0" u="none" strike="noStrike" baseline="0">
            <a:solidFill>
              <a:srgbClr val="000000"/>
            </a:solidFill>
            <a:latin typeface="Arial"/>
            <a:cs typeface="Arial"/>
          </a:endParaRPr>
        </a:p>
        <a:p xmlns:a="http://schemas.openxmlformats.org/drawingml/2006/main">
          <a:pPr algn="l" rtl="0">
            <a:defRPr sz="1000"/>
          </a:pPr>
          <a:r>
            <a:rPr lang="fr-LU" sz="900" b="0" i="0" u="none" strike="noStrike" baseline="0">
              <a:solidFill>
                <a:srgbClr val="000000"/>
              </a:solidFill>
              <a:latin typeface="Arial"/>
              <a:cs typeface="Arial"/>
            </a:rPr>
            <a:t>- 105 analyses effectuées</a:t>
          </a:r>
        </a:p>
        <a:p xmlns:a="http://schemas.openxmlformats.org/drawingml/2006/main">
          <a:pPr algn="l" rtl="0">
            <a:defRPr sz="1000"/>
          </a:pPr>
          <a:r>
            <a:rPr lang="fr-LU" sz="900" b="0" i="0" u="none" strike="noStrike" baseline="0">
              <a:solidFill>
                <a:srgbClr val="000000"/>
              </a:solidFill>
              <a:latin typeface="Arial"/>
              <a:cs typeface="Arial"/>
            </a:rPr>
            <a:t>- 16 paramètres analysés</a:t>
          </a:r>
        </a:p>
        <a:p xmlns:a="http://schemas.openxmlformats.org/drawingml/2006/main">
          <a:pPr algn="l" rtl="0">
            <a:defRPr sz="1000"/>
          </a:pPr>
          <a:endParaRPr lang="fr-LU" sz="900" b="0" i="0" u="none" strike="noStrike" baseline="0">
            <a:solidFill>
              <a:srgbClr val="000000"/>
            </a:solidFill>
            <a:latin typeface="Arial"/>
            <a:cs typeface="Arial"/>
          </a:endParaRPr>
        </a:p>
        <a:p xmlns:a="http://schemas.openxmlformats.org/drawingml/2006/main">
          <a:pPr algn="l" rtl="0">
            <a:defRPr sz="1000"/>
          </a:pPr>
          <a:r>
            <a:rPr lang="fr-LU" sz="900" b="0" i="0" u="none" strike="noStrike" baseline="0">
              <a:solidFill>
                <a:srgbClr val="000000"/>
              </a:solidFill>
              <a:latin typeface="Arial"/>
              <a:cs typeface="Arial"/>
            </a:rPr>
            <a:t>*  2,6-Dichlorobenzamide Atrazine, Atrazine desethyl</a:t>
          </a:r>
          <a:r>
            <a:rPr lang="fr-LU" sz="1000" b="0" i="0" u="none" strike="noStrike" baseline="0">
              <a:solidFill>
                <a:srgbClr val="000000"/>
              </a:solidFill>
              <a:latin typeface="Arial"/>
              <a:cs typeface="Arial"/>
            </a:rPr>
            <a:t>, </a:t>
          </a:r>
          <a:endParaRPr lang="fr-LU" sz="1000" b="1" i="0" u="none" strike="noStrike" baseline="0">
            <a:solidFill>
              <a:srgbClr val="000000"/>
            </a:solidFill>
            <a:latin typeface="Arial"/>
            <a:cs typeface="Arial"/>
          </a:endParaRPr>
        </a:p>
        <a:p xmlns:a="http://schemas.openxmlformats.org/drawingml/2006/main">
          <a:pPr algn="l" rtl="0">
            <a:defRPr sz="1000"/>
          </a:pPr>
          <a:endParaRPr lang="fr-LU" sz="1000" b="1" i="0" u="none" strike="noStrike" baseline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0.79987</cdr:x>
      <cdr:y>0.83735</cdr:y>
    </cdr:from>
    <cdr:to>
      <cdr:x>0.98247</cdr:x>
      <cdr:y>0.97893</cdr:y>
    </cdr:to>
    <cdr:pic>
      <cdr:nvPicPr>
        <cdr:cNvPr id="14339" name="Picture 3"/>
        <cdr:cNvPicPr>
          <a:picLocks xmlns:a="http://schemas.openxmlformats.org/drawingml/2006/main" noChangeAspect="1" noChangeArrowheads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7385783" y="3384902"/>
          <a:ext cx="1685311" cy="571786"/>
        </a:xfrm>
        <a:prstGeom xmlns:a="http://schemas.openxmlformats.org/drawingml/2006/main" prst="rect">
          <a:avLst/>
        </a:prstGeom>
        <a:noFill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 bwMode="auto">
          <a:xfrm>
            <a:off x="1" y="6"/>
            <a:ext cx="2914215" cy="49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77" tIns="45339" rIns="90677" bIns="45339" numCol="1" anchor="t" anchorCtr="0" compatLnSpc="1">
            <a:prstTxWarp prst="textNoShape">
              <a:avLst/>
            </a:prstTxWarp>
          </a:bodyPr>
          <a:lstStyle>
            <a:lvl1pPr defTabSz="906909">
              <a:defRPr sz="11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 bwMode="auto">
          <a:xfrm>
            <a:off x="3808933" y="6"/>
            <a:ext cx="2914215" cy="49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77" tIns="45339" rIns="90677" bIns="45339" numCol="1" anchor="t" anchorCtr="0" compatLnSpc="1">
            <a:prstTxWarp prst="textNoShape">
              <a:avLst/>
            </a:prstTxWarp>
          </a:bodyPr>
          <a:lstStyle>
            <a:lvl1pPr algn="r" defTabSz="906909">
              <a:defRPr sz="1100"/>
            </a:lvl1pPr>
          </a:lstStyle>
          <a:p>
            <a:fld id="{0F8202A5-C2EB-48D5-8923-7F292A793C91}" type="datetime1">
              <a:rPr lang="fr-FR"/>
              <a:pPr/>
              <a:t>04/11/2014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 bwMode="auto">
          <a:xfrm>
            <a:off x="1" y="9378015"/>
            <a:ext cx="2914215" cy="494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77" tIns="45339" rIns="90677" bIns="45339" numCol="1" anchor="b" anchorCtr="0" compatLnSpc="1">
            <a:prstTxWarp prst="textNoShape">
              <a:avLst/>
            </a:prstTxWarp>
          </a:bodyPr>
          <a:lstStyle>
            <a:lvl1pPr defTabSz="906909">
              <a:defRPr sz="11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 bwMode="auto">
          <a:xfrm>
            <a:off x="3808933" y="9378015"/>
            <a:ext cx="2914215" cy="494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77" tIns="45339" rIns="90677" bIns="45339" numCol="1" anchor="b" anchorCtr="0" compatLnSpc="1">
            <a:prstTxWarp prst="textNoShape">
              <a:avLst/>
            </a:prstTxWarp>
          </a:bodyPr>
          <a:lstStyle>
            <a:lvl1pPr algn="r" defTabSz="906909">
              <a:defRPr sz="1100"/>
            </a:lvl1pPr>
          </a:lstStyle>
          <a:p>
            <a:fld id="{9C32A8C7-DF82-47E7-8609-1F9B8D5C2344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844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6"/>
            <a:ext cx="2914215" cy="49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77" tIns="45339" rIns="90677" bIns="45339" numCol="1" anchor="t" anchorCtr="0" compatLnSpc="1">
            <a:prstTxWarp prst="textNoShape">
              <a:avLst/>
            </a:prstTxWarp>
          </a:bodyPr>
          <a:lstStyle>
            <a:lvl1pPr defTabSz="906909">
              <a:defRPr sz="1100"/>
            </a:lvl1pPr>
          </a:lstStyle>
          <a:p>
            <a:endParaRPr lang="fr-FR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8933" y="6"/>
            <a:ext cx="2914215" cy="49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77" tIns="45339" rIns="90677" bIns="45339" numCol="1" anchor="t" anchorCtr="0" compatLnSpc="1">
            <a:prstTxWarp prst="textNoShape">
              <a:avLst/>
            </a:prstTxWarp>
          </a:bodyPr>
          <a:lstStyle>
            <a:lvl1pPr algn="r" defTabSz="906909">
              <a:defRPr sz="1100"/>
            </a:lvl1pPr>
          </a:lstStyle>
          <a:p>
            <a:fld id="{7AC4C057-3674-4F10-B10C-C4EFB578CFD9}" type="datetime1">
              <a:rPr lang="fr-FR"/>
              <a:pPr/>
              <a:t>04/11/2014</a:t>
            </a:fld>
            <a:endParaRPr lang="fr-FR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41363"/>
            <a:ext cx="4935538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166" y="4689775"/>
            <a:ext cx="5380323" cy="4443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77" tIns="45339" rIns="90677" bIns="453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8015"/>
            <a:ext cx="2914215" cy="494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77" tIns="45339" rIns="90677" bIns="45339" numCol="1" anchor="b" anchorCtr="0" compatLnSpc="1">
            <a:prstTxWarp prst="textNoShape">
              <a:avLst/>
            </a:prstTxWarp>
          </a:bodyPr>
          <a:lstStyle>
            <a:lvl1pPr defTabSz="906909">
              <a:defRPr sz="1100"/>
            </a:lvl1pPr>
          </a:lstStyle>
          <a:p>
            <a:endParaRPr lang="fr-FR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8933" y="9378015"/>
            <a:ext cx="2914215" cy="494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77" tIns="45339" rIns="90677" bIns="45339" numCol="1" anchor="b" anchorCtr="0" compatLnSpc="1">
            <a:prstTxWarp prst="textNoShape">
              <a:avLst/>
            </a:prstTxWarp>
          </a:bodyPr>
          <a:lstStyle>
            <a:lvl1pPr algn="r" defTabSz="906909">
              <a:defRPr sz="1100"/>
            </a:lvl1pPr>
          </a:lstStyle>
          <a:p>
            <a:fld id="{9C56193C-77FC-4CE6-8052-73865958DEA1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73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LU" altLang="fr-FR" smtClean="0"/>
          </a:p>
        </p:txBody>
      </p:sp>
      <p:sp>
        <p:nvSpPr>
          <p:cNvPr id="2560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37240" indent="-283554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34214" indent="-226843">
              <a:defRPr sz="2400">
                <a:solidFill>
                  <a:schemeClr val="tx1"/>
                </a:solidFill>
                <a:latin typeface="Times" charset="0"/>
              </a:defRPr>
            </a:lvl3pPr>
            <a:lvl4pPr marL="1587900" indent="-226843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41586" indent="-226843">
              <a:defRPr sz="2400">
                <a:solidFill>
                  <a:schemeClr val="tx1"/>
                </a:solidFill>
                <a:latin typeface="Times" charset="0"/>
              </a:defRPr>
            </a:lvl5pPr>
            <a:lvl6pPr marL="2495272" indent="-2268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48957" indent="-2268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02643" indent="-2268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56329" indent="-2268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fld id="{68C7BD89-182C-4FB0-B0BA-416B633897FC}" type="slidenum">
              <a:rPr lang="fr-LU" altLang="fr-FR" sz="1100"/>
              <a:pPr/>
              <a:t>1</a:t>
            </a:fld>
            <a:endParaRPr lang="fr-LU" altLang="fr-FR" sz="11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10</a:t>
            </a:r>
            <a:r>
              <a:rPr lang="fr-FR" baseline="0" dirty="0" smtClean="0"/>
              <a:t> APRGD: </a:t>
            </a:r>
            <a:r>
              <a:rPr lang="fr-FR" baseline="0" dirty="0" err="1" smtClean="0"/>
              <a:t>Redange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Berdorf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Waldbillig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VdL</a:t>
            </a:r>
            <a:r>
              <a:rPr lang="fr-FR" baseline="0" dirty="0" smtClean="0"/>
              <a:t> (2X); </a:t>
            </a:r>
            <a:r>
              <a:rPr lang="fr-FR" baseline="0" dirty="0" err="1" smtClean="0"/>
              <a:t>Fischbach</a:t>
            </a:r>
            <a:r>
              <a:rPr lang="fr-FR" baseline="0" dirty="0" smtClean="0"/>
              <a:t>, Ettelbruck, </a:t>
            </a:r>
            <a:r>
              <a:rPr lang="fr-FR" baseline="0" dirty="0" err="1" smtClean="0"/>
              <a:t>Steinsel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Betzdorf</a:t>
            </a:r>
            <a:r>
              <a:rPr lang="fr-FR" baseline="0" dirty="0" smtClean="0"/>
              <a:t>, Grevenmacher</a:t>
            </a:r>
            <a:endParaRPr lang="fr-LU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6193C-77FC-4CE6-8052-73865958DEA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864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3733800"/>
          </a:xfrm>
          <a:prstGeom prst="rect">
            <a:avLst/>
          </a:prstGeom>
          <a:solidFill>
            <a:srgbClr val="7AB51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DB632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endParaRPr lang="fr-BE" altLang="fr-FR" smtClean="0"/>
          </a:p>
        </p:txBody>
      </p:sp>
      <p:pic>
        <p:nvPicPr>
          <p:cNvPr id="5" name="Picture 9" descr="MDdi_Logo_Environnement_RVB.jpg                                0002C3DF Guillaume                      BEA935F1: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191000"/>
            <a:ext cx="83978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191000" y="1447800"/>
            <a:ext cx="4800600" cy="106680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fr-FR" altLang="fr-FR" noProof="0" smtClean="0"/>
              <a:t>Modifiez le style du titre</a:t>
            </a:r>
            <a:endParaRPr lang="en-US" altLang="fr-FR" noProof="0" smtClean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601" y="6237312"/>
            <a:ext cx="15128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1758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23939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5486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5486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03899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30538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766840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1148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1148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2756373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2491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63374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3256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65974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BE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5010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7AB51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DB632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defRPr/>
            </a:pPr>
            <a:endParaRPr lang="fr-BE" altLang="fr-FR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382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 style du titre</a:t>
            </a:r>
            <a:endParaRPr lang="en-US" altLang="fr-FR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447800"/>
            <a:ext cx="83820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Modifiez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en-US" altLang="fr-FR" smtClean="0"/>
          </a:p>
        </p:txBody>
      </p:sp>
      <p:pic>
        <p:nvPicPr>
          <p:cNvPr id="1029" name="Picture 11" descr="MDdi_Logo_Ministere_#484716.jpg                                0002C3DF Guillaume                      BEA935F1: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6008688"/>
            <a:ext cx="2078038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4" descr="MDdi_Logo_Environnement_RVB.jpg                                0002C3DF Guillaume                      BEA935F1: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6019800"/>
            <a:ext cx="839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2643188" y="5214938"/>
            <a:ext cx="3352800" cy="365125"/>
          </a:xfrm>
          <a:prstGeom prst="rect">
            <a:avLst/>
          </a:prstGeom>
        </p:spPr>
        <p:txBody>
          <a:bodyPr/>
          <a:lstStyle>
            <a:lvl1pPr algn="ctr">
              <a:defRPr sz="100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77292" y="1570112"/>
            <a:ext cx="8143180" cy="1066800"/>
          </a:xfrm>
        </p:spPr>
        <p:txBody>
          <a:bodyPr/>
          <a:lstStyle/>
          <a:p>
            <a:pPr algn="ctr"/>
            <a:r>
              <a:rPr lang="fr-FR" altLang="fr-FR" sz="2800" dirty="0" smtClean="0"/>
              <a:t>Pollution pesticides dans l’eau potable</a:t>
            </a:r>
            <a:br>
              <a:rPr lang="fr-FR" altLang="fr-FR" sz="2800" dirty="0" smtClean="0"/>
            </a:br>
            <a:r>
              <a:rPr lang="fr-FR" altLang="fr-FR" sz="2800" dirty="0" smtClean="0"/>
              <a:t/>
            </a:r>
            <a:br>
              <a:rPr lang="fr-FR" altLang="fr-FR" sz="2800" dirty="0" smtClean="0"/>
            </a:br>
            <a:endParaRPr lang="fr-LU" altLang="fr-FR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3357563"/>
            <a:ext cx="785177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749300" y="2708920"/>
            <a:ext cx="7854950" cy="1752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endParaRPr lang="fr-LU" kern="0" dirty="0" smtClean="0"/>
          </a:p>
          <a:p>
            <a:pPr eaLnBrk="1" hangingPunct="1">
              <a:defRPr/>
            </a:pPr>
            <a:endParaRPr lang="fr-LU" kern="0" dirty="0" smtClean="0">
              <a:latin typeface="Calibri" pitchFamily="34" charset="0"/>
            </a:endParaRPr>
          </a:p>
          <a:p>
            <a:pPr marL="0" indent="0" algn="ctr" eaLnBrk="1" hangingPunct="1">
              <a:buNone/>
              <a:defRPr/>
            </a:pPr>
            <a:endParaRPr lang="fr-FR" sz="1800" kern="0" dirty="0" smtClean="0">
              <a:latin typeface="Calibri" pitchFamily="34" charset="0"/>
            </a:endParaRPr>
          </a:p>
          <a:p>
            <a:pPr marL="0" indent="0" algn="ctr" eaLnBrk="1" hangingPunct="1">
              <a:lnSpc>
                <a:spcPct val="150000"/>
              </a:lnSpc>
              <a:buNone/>
              <a:defRPr/>
            </a:pPr>
            <a:endParaRPr lang="fr-FR" sz="1800" kern="0" dirty="0">
              <a:latin typeface="+mj-lt"/>
            </a:endParaRPr>
          </a:p>
          <a:p>
            <a:pPr marL="0" indent="0" algn="ctr" eaLnBrk="1" hangingPunct="1">
              <a:lnSpc>
                <a:spcPct val="150000"/>
              </a:lnSpc>
              <a:buNone/>
              <a:defRPr/>
            </a:pPr>
            <a:r>
              <a:rPr lang="fr-FR" sz="1800" kern="0" dirty="0">
                <a:latin typeface="+mj-lt"/>
              </a:rPr>
              <a:t> </a:t>
            </a:r>
            <a:r>
              <a:rPr lang="fr-FR" sz="1800" dirty="0">
                <a:latin typeface="+mj-lt"/>
              </a:rPr>
              <a:t>Conférence de </a:t>
            </a:r>
            <a:r>
              <a:rPr lang="fr-FR" sz="1800" dirty="0" smtClean="0">
                <a:latin typeface="+mj-lt"/>
              </a:rPr>
              <a:t>presse</a:t>
            </a:r>
            <a:r>
              <a:rPr lang="fr-FR" sz="1800" dirty="0">
                <a:latin typeface="+mj-lt"/>
              </a:rPr>
              <a:t/>
            </a:r>
            <a:br>
              <a:rPr lang="fr-FR" sz="1800" dirty="0">
                <a:latin typeface="+mj-lt"/>
              </a:rPr>
            </a:br>
            <a:r>
              <a:rPr lang="fr-FR" sz="1600" dirty="0" smtClean="0">
                <a:latin typeface="+mj-lt"/>
              </a:rPr>
              <a:t>Madame la </a:t>
            </a:r>
            <a:r>
              <a:rPr lang="fr-FR" sz="1600" dirty="0">
                <a:latin typeface="+mj-lt"/>
              </a:rPr>
              <a:t>Ministre de </a:t>
            </a:r>
            <a:r>
              <a:rPr lang="fr-FR" sz="1400" dirty="0" smtClean="0">
                <a:latin typeface="+mj-lt"/>
              </a:rPr>
              <a:t>l’Environnement</a:t>
            </a:r>
            <a:r>
              <a:rPr lang="fr-FR" sz="1600" dirty="0" smtClean="0">
                <a:latin typeface="+mj-lt"/>
              </a:rPr>
              <a:t> Carole </a:t>
            </a:r>
            <a:r>
              <a:rPr lang="fr-FR" sz="1600" dirty="0" err="1" smtClean="0">
                <a:latin typeface="+mj-lt"/>
              </a:rPr>
              <a:t>Dieschbourg</a:t>
            </a:r>
            <a:endParaRPr lang="fr-FR" sz="1600" dirty="0" smtClean="0">
              <a:latin typeface="+mj-lt"/>
            </a:endParaRPr>
          </a:p>
          <a:p>
            <a:pPr marL="0" indent="0" algn="ctr" eaLnBrk="1" hangingPunct="1">
              <a:lnSpc>
                <a:spcPct val="150000"/>
              </a:lnSpc>
              <a:buNone/>
              <a:defRPr/>
            </a:pPr>
            <a:r>
              <a:rPr lang="fr-FR" sz="1600" dirty="0" smtClean="0">
                <a:latin typeface="+mj-lt"/>
              </a:rPr>
              <a:t>Monsieur le Secrétaire d’Etat Camille Gira</a:t>
            </a:r>
          </a:p>
          <a:p>
            <a:pPr marL="0" indent="0" algn="ctr" eaLnBrk="1" hangingPunct="1">
              <a:lnSpc>
                <a:spcPct val="150000"/>
              </a:lnSpc>
              <a:buNone/>
              <a:defRPr/>
            </a:pPr>
            <a:r>
              <a:rPr lang="fr-FR" sz="1600" dirty="0" smtClean="0">
                <a:latin typeface="+mj-lt"/>
              </a:rPr>
              <a:t>Luc </a:t>
            </a:r>
            <a:r>
              <a:rPr lang="fr-FR" sz="1600" dirty="0" err="1" smtClean="0">
                <a:latin typeface="+mj-lt"/>
              </a:rPr>
              <a:t>Zwank</a:t>
            </a:r>
            <a:r>
              <a:rPr lang="fr-FR" sz="1600" dirty="0" smtClean="0">
                <a:latin typeface="+mj-lt"/>
              </a:rPr>
              <a:t> – Directeur adjoint de l’Administration de la gestion de l’eau</a:t>
            </a:r>
          </a:p>
          <a:p>
            <a:pPr marL="0" indent="0" algn="ctr" eaLnBrk="1" hangingPunct="1">
              <a:lnSpc>
                <a:spcPct val="150000"/>
              </a:lnSpc>
              <a:buNone/>
              <a:defRPr/>
            </a:pPr>
            <a:r>
              <a:rPr lang="fr-FR" sz="1800" kern="0" dirty="0" smtClean="0">
                <a:latin typeface="+mj-lt"/>
              </a:rPr>
              <a:t>04 novembre 2014</a:t>
            </a:r>
          </a:p>
          <a:p>
            <a:pPr marL="0" indent="0" algn="ctr" eaLnBrk="1" hangingPunct="1">
              <a:buNone/>
              <a:defRPr/>
            </a:pPr>
            <a:endParaRPr lang="fr-FR" sz="1600" kern="0" dirty="0" smtClean="0">
              <a:latin typeface="+mj-lt"/>
            </a:endParaRPr>
          </a:p>
          <a:p>
            <a:pPr marL="0" indent="0" algn="ctr" eaLnBrk="1" hangingPunct="1">
              <a:buNone/>
              <a:defRPr/>
            </a:pPr>
            <a:endParaRPr lang="fr-LU" sz="1800" kern="0" dirty="0" smtClean="0"/>
          </a:p>
          <a:p>
            <a:pPr eaLnBrk="1" hangingPunct="1">
              <a:defRPr/>
            </a:pPr>
            <a:endParaRPr lang="fr-LU" kern="0" dirty="0" smtClean="0">
              <a:latin typeface="Calibri" pitchFamily="34" charset="0"/>
            </a:endParaRPr>
          </a:p>
          <a:p>
            <a:pPr algn="ctr" eaLnBrk="1" hangingPunct="1">
              <a:defRPr/>
            </a:pPr>
            <a:endParaRPr lang="fr-LU" kern="0" dirty="0" smtClean="0">
              <a:latin typeface="Calibri" pitchFamily="34" charset="0"/>
            </a:endParaRPr>
          </a:p>
          <a:p>
            <a:pPr eaLnBrk="1" hangingPunct="1">
              <a:defRPr/>
            </a:pPr>
            <a:endParaRPr lang="fr-LU" kern="0" dirty="0" smtClean="0"/>
          </a:p>
          <a:p>
            <a:pPr eaLnBrk="1" hangingPunct="1">
              <a:defRPr/>
            </a:pPr>
            <a:endParaRPr lang="fr-LU" kern="0" dirty="0" smtClean="0"/>
          </a:p>
          <a:p>
            <a:pPr eaLnBrk="1" hangingPunct="1">
              <a:defRPr/>
            </a:pPr>
            <a:endParaRPr lang="fr-LU" kern="0" dirty="0" smtClean="0"/>
          </a:p>
          <a:p>
            <a:pPr eaLnBrk="1" hangingPunct="1">
              <a:defRPr/>
            </a:pPr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165030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35496" y="404664"/>
            <a:ext cx="9793212" cy="49244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600" dirty="0" smtClean="0">
                <a:solidFill>
                  <a:schemeClr val="bg1"/>
                </a:solidFill>
              </a:rPr>
              <a:t>4. Campagne d’échantillonnage du 9 au 17 octobre 2014</a:t>
            </a:r>
            <a:endParaRPr lang="fr-FR" sz="2600" dirty="0">
              <a:solidFill>
                <a:schemeClr val="bg1"/>
              </a:solidFill>
            </a:endParaRPr>
          </a:p>
        </p:txBody>
      </p:sp>
      <p:sp>
        <p:nvSpPr>
          <p:cNvPr id="15366" name="ZoneTexte 2"/>
          <p:cNvSpPr txBox="1">
            <a:spLocks noChangeArrowheads="1"/>
          </p:cNvSpPr>
          <p:nvPr/>
        </p:nvSpPr>
        <p:spPr bwMode="auto">
          <a:xfrm>
            <a:off x="179512" y="1340768"/>
            <a:ext cx="9144000" cy="727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fr-FR" sz="1600" b="1" dirty="0" smtClean="0"/>
              <a:t>Détails de la campagne:</a:t>
            </a:r>
            <a:endParaRPr lang="fr-LU" sz="1600" b="1" dirty="0"/>
          </a:p>
          <a:p>
            <a:r>
              <a:rPr lang="fr-FR" sz="1600" dirty="0"/>
              <a:t> </a:t>
            </a:r>
            <a:endParaRPr lang="fr-LU" sz="1600" dirty="0"/>
          </a:p>
          <a:p>
            <a:pPr>
              <a:lnSpc>
                <a:spcPct val="150000"/>
              </a:lnSpc>
            </a:pPr>
            <a:r>
              <a:rPr lang="fr-FR" sz="1600" dirty="0"/>
              <a:t>49 communes possédant des ressources </a:t>
            </a:r>
            <a:r>
              <a:rPr lang="fr-FR" sz="1600" dirty="0" smtClean="0"/>
              <a:t>propres</a:t>
            </a:r>
            <a:endParaRPr lang="fr-LU" sz="1600" dirty="0"/>
          </a:p>
          <a:p>
            <a:pPr>
              <a:lnSpc>
                <a:spcPct val="150000"/>
              </a:lnSpc>
            </a:pPr>
            <a:r>
              <a:rPr lang="fr-FR" sz="1600" dirty="0"/>
              <a:t>5 syndicats intercommunaux</a:t>
            </a:r>
            <a:endParaRPr lang="fr-LU" sz="1600" dirty="0"/>
          </a:p>
          <a:p>
            <a:pPr>
              <a:lnSpc>
                <a:spcPct val="150000"/>
              </a:lnSpc>
            </a:pPr>
            <a:r>
              <a:rPr lang="fr-FR" sz="1600" dirty="0"/>
              <a:t>93 zones de distributions :</a:t>
            </a:r>
            <a:endParaRPr lang="fr-LU" sz="1600" dirty="0"/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r>
              <a:rPr lang="fr-FR" sz="1600" b="1" dirty="0"/>
              <a:t>16 substances actives de produits phytopharmaceutiques et certains de leurs métabolites</a:t>
            </a:r>
            <a:r>
              <a:rPr lang="fr-FR" sz="1600" dirty="0"/>
              <a:t> (2,6-Dichlorobenzamide, Atrazine, Atrazine </a:t>
            </a:r>
            <a:r>
              <a:rPr lang="fr-FR" sz="1600" dirty="0" err="1"/>
              <a:t>déséthyl</a:t>
            </a:r>
            <a:r>
              <a:rPr lang="fr-FR" sz="1600" dirty="0"/>
              <a:t>, </a:t>
            </a:r>
            <a:r>
              <a:rPr lang="fr-FR" sz="1600" dirty="0" err="1"/>
              <a:t>Bentazone</a:t>
            </a:r>
            <a:r>
              <a:rPr lang="fr-FR" sz="1600" dirty="0"/>
              <a:t>, </a:t>
            </a:r>
            <a:r>
              <a:rPr lang="fr-FR" sz="1600" dirty="0" err="1"/>
              <a:t>Chlortoluron</a:t>
            </a:r>
            <a:r>
              <a:rPr lang="fr-FR" sz="1600" dirty="0"/>
              <a:t>, </a:t>
            </a:r>
            <a:r>
              <a:rPr lang="fr-FR" sz="1600" dirty="0" err="1"/>
              <a:t>Diuron</a:t>
            </a:r>
            <a:r>
              <a:rPr lang="fr-FR" sz="1600" dirty="0"/>
              <a:t>, </a:t>
            </a:r>
            <a:r>
              <a:rPr lang="fr-FR" sz="1600" dirty="0" err="1"/>
              <a:t>Isoproturon</a:t>
            </a:r>
            <a:r>
              <a:rPr lang="fr-FR" sz="1600" dirty="0"/>
              <a:t>, </a:t>
            </a:r>
            <a:r>
              <a:rPr lang="fr-FR" sz="1600" dirty="0" err="1"/>
              <a:t>Métazachlore</a:t>
            </a:r>
            <a:r>
              <a:rPr lang="fr-FR" sz="1600" dirty="0"/>
              <a:t>, </a:t>
            </a:r>
            <a:r>
              <a:rPr lang="fr-FR" sz="1600" dirty="0" err="1"/>
              <a:t>Métazachlore</a:t>
            </a:r>
            <a:r>
              <a:rPr lang="fr-FR" sz="1600" dirty="0"/>
              <a:t>-ESA, </a:t>
            </a:r>
            <a:r>
              <a:rPr lang="fr-FR" sz="1600" dirty="0" err="1"/>
              <a:t>Métazachlore</a:t>
            </a:r>
            <a:r>
              <a:rPr lang="fr-FR" sz="1600" dirty="0"/>
              <a:t>-OXA, </a:t>
            </a:r>
            <a:r>
              <a:rPr lang="fr-FR" sz="1600" dirty="0" err="1"/>
              <a:t>Métolachlore</a:t>
            </a:r>
            <a:r>
              <a:rPr lang="fr-FR" sz="1600" dirty="0"/>
              <a:t>, </a:t>
            </a:r>
            <a:r>
              <a:rPr lang="fr-FR" sz="1600" dirty="0" err="1"/>
              <a:t>Métolachlore</a:t>
            </a:r>
            <a:r>
              <a:rPr lang="fr-FR" sz="1600" dirty="0"/>
              <a:t>-ESA, Simazine, </a:t>
            </a:r>
            <a:r>
              <a:rPr lang="fr-FR" sz="1600" dirty="0" err="1"/>
              <a:t>Quinmérac</a:t>
            </a:r>
            <a:r>
              <a:rPr lang="fr-FR" sz="1600" dirty="0"/>
              <a:t>, </a:t>
            </a:r>
            <a:r>
              <a:rPr lang="fr-FR" sz="1600" dirty="0" err="1"/>
              <a:t>Terbuthylazine</a:t>
            </a:r>
            <a:r>
              <a:rPr lang="fr-FR" sz="1600" dirty="0"/>
              <a:t>, </a:t>
            </a:r>
            <a:r>
              <a:rPr lang="fr-FR" sz="1600" dirty="0" err="1"/>
              <a:t>Terbuthylazine</a:t>
            </a:r>
            <a:r>
              <a:rPr lang="fr-FR" sz="1600" dirty="0"/>
              <a:t> </a:t>
            </a:r>
            <a:r>
              <a:rPr lang="fr-FR" sz="1600" dirty="0" err="1"/>
              <a:t>déséthyl</a:t>
            </a:r>
            <a:r>
              <a:rPr lang="fr-FR" sz="1600" dirty="0" smtClean="0"/>
              <a:t>).</a:t>
            </a: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r>
              <a:rPr lang="fr-FR" sz="1600" dirty="0" smtClean="0"/>
              <a:t>Interprétation 105 analyses.</a:t>
            </a: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r>
              <a:rPr lang="fr-LU" sz="1800" b="1" dirty="0"/>
              <a:t>	</a:t>
            </a:r>
          </a:p>
          <a:p>
            <a:pPr>
              <a:lnSpc>
                <a:spcPct val="110000"/>
              </a:lnSpc>
            </a:pPr>
            <a:endParaRPr lang="fr-LU" sz="1800" dirty="0"/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>
              <a:buFont typeface="Arial" pitchFamily="34" charset="0"/>
              <a:buChar char="•"/>
            </a:pPr>
            <a:endParaRPr lang="fr-CH" sz="1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FR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56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35496" y="404664"/>
            <a:ext cx="9793212" cy="49244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600" dirty="0" smtClean="0">
                <a:solidFill>
                  <a:schemeClr val="bg1"/>
                </a:solidFill>
              </a:rPr>
              <a:t>4. Campagne </a:t>
            </a:r>
            <a:r>
              <a:rPr lang="fr-FR" sz="2600" dirty="0">
                <a:solidFill>
                  <a:schemeClr val="bg1"/>
                </a:solidFill>
              </a:rPr>
              <a:t>d’échantillonnage du 9 au 17 octobre 2014</a:t>
            </a:r>
          </a:p>
        </p:txBody>
      </p:sp>
      <p:sp>
        <p:nvSpPr>
          <p:cNvPr id="3" name="Rectangle 2"/>
          <p:cNvSpPr/>
          <p:nvPr/>
        </p:nvSpPr>
        <p:spPr>
          <a:xfrm>
            <a:off x="244436" y="1294776"/>
            <a:ext cx="43011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smtClean="0"/>
              <a:t>Résultats: Eaux souterraines (ressources)</a:t>
            </a:r>
            <a:endParaRPr lang="fr-LU" sz="1600" b="1" dirty="0"/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2517566"/>
              </p:ext>
            </p:extLst>
          </p:nvPr>
        </p:nvGraphicFramePr>
        <p:xfrm>
          <a:off x="107504" y="1844824"/>
          <a:ext cx="8712968" cy="3817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106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35496" y="404664"/>
            <a:ext cx="9793212" cy="49244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600" dirty="0" smtClean="0">
                <a:solidFill>
                  <a:schemeClr val="bg1"/>
                </a:solidFill>
              </a:rPr>
              <a:t>4. Campagne </a:t>
            </a:r>
            <a:r>
              <a:rPr lang="fr-FR" sz="2600" dirty="0">
                <a:solidFill>
                  <a:schemeClr val="bg1"/>
                </a:solidFill>
              </a:rPr>
              <a:t>d’échantillonnage du 9 au 17 octobre 2014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723634" cy="424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44436" y="1294776"/>
            <a:ext cx="43011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smtClean="0"/>
              <a:t>Résultats: Eaux souterraines (ressources)</a:t>
            </a:r>
            <a:endParaRPr lang="fr-LU" sz="1600" b="1" dirty="0"/>
          </a:p>
        </p:txBody>
      </p:sp>
    </p:spTree>
    <p:extLst>
      <p:ext uri="{BB962C8B-B14F-4D97-AF65-F5344CB8AC3E}">
        <p14:creationId xmlns:p14="http://schemas.microsoft.com/office/powerpoint/2010/main" val="96081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35496" y="404664"/>
            <a:ext cx="9793212" cy="49244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600" dirty="0" smtClean="0">
                <a:solidFill>
                  <a:schemeClr val="bg1"/>
                </a:solidFill>
              </a:rPr>
              <a:t>4. Campagne </a:t>
            </a:r>
            <a:r>
              <a:rPr lang="fr-FR" sz="2600" dirty="0">
                <a:solidFill>
                  <a:schemeClr val="bg1"/>
                </a:solidFill>
              </a:rPr>
              <a:t>d’échantillonnage du 9 au 17 octobre 2014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36" y="1633330"/>
            <a:ext cx="3672408" cy="504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33330"/>
            <a:ext cx="3600400" cy="508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44436" y="1294776"/>
            <a:ext cx="43011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smtClean="0"/>
              <a:t>Résultats: Eaux souterraines (ressources)</a:t>
            </a:r>
            <a:endParaRPr lang="fr-LU" sz="1600" b="1" dirty="0"/>
          </a:p>
        </p:txBody>
      </p:sp>
    </p:spTree>
    <p:extLst>
      <p:ext uri="{BB962C8B-B14F-4D97-AF65-F5344CB8AC3E}">
        <p14:creationId xmlns:p14="http://schemas.microsoft.com/office/powerpoint/2010/main" val="351851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35496" y="404664"/>
            <a:ext cx="9793212" cy="49244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600" dirty="0" smtClean="0">
                <a:solidFill>
                  <a:schemeClr val="bg1"/>
                </a:solidFill>
              </a:rPr>
              <a:t>4. Campagne </a:t>
            </a:r>
            <a:r>
              <a:rPr lang="fr-FR" sz="2600" dirty="0">
                <a:solidFill>
                  <a:schemeClr val="bg1"/>
                </a:solidFill>
              </a:rPr>
              <a:t>d’échantillonnage du 9 au 17 octobre 2014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781" y="886884"/>
            <a:ext cx="4208093" cy="5971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9512" y="1295590"/>
            <a:ext cx="35750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smtClean="0"/>
              <a:t>Résultats: Qualité d’eau au robinet</a:t>
            </a:r>
            <a:endParaRPr lang="fr-LU" sz="1600" b="1" dirty="0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251520" y="2420888"/>
            <a:ext cx="4268182" cy="249299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r>
              <a:rPr lang="fr-FR" sz="1400" dirty="0" smtClean="0"/>
              <a:t>Dérogations Art.11 RGD « eau potable »:</a:t>
            </a:r>
          </a:p>
          <a:p>
            <a:endParaRPr lang="fr-FR" sz="1400" dirty="0"/>
          </a:p>
          <a:p>
            <a:pPr marL="285750" indent="-285750">
              <a:buFontTx/>
              <a:buChar char="-"/>
            </a:pPr>
            <a:r>
              <a:rPr lang="fr-FR" sz="1400" dirty="0" smtClean="0"/>
              <a:t>limitée dans le temps ( 3 ans);</a:t>
            </a:r>
          </a:p>
          <a:p>
            <a:pPr marL="285750" indent="-285750">
              <a:buFontTx/>
              <a:buChar char="-"/>
            </a:pPr>
            <a:r>
              <a:rPr lang="fr-FR" sz="1400" dirty="0"/>
              <a:t>p</a:t>
            </a:r>
            <a:r>
              <a:rPr lang="fr-FR" sz="1400" dirty="0" smtClean="0"/>
              <a:t>as d’autre alternative raisonnable (mise hors service, mélange,….);</a:t>
            </a:r>
          </a:p>
          <a:p>
            <a:pPr marL="285750" indent="-285750">
              <a:buFontTx/>
              <a:buChar char="-"/>
            </a:pPr>
            <a:r>
              <a:rPr lang="fr-FR" sz="1400" dirty="0"/>
              <a:t>d</a:t>
            </a:r>
            <a:r>
              <a:rPr lang="fr-FR" sz="1400" dirty="0" smtClean="0"/>
              <a:t>élivrée par substance;</a:t>
            </a:r>
          </a:p>
          <a:p>
            <a:pPr marL="285750" indent="-285750">
              <a:buFontTx/>
              <a:buChar char="-"/>
            </a:pPr>
            <a:r>
              <a:rPr lang="fr-FR" sz="1400" dirty="0"/>
              <a:t>c</a:t>
            </a:r>
            <a:r>
              <a:rPr lang="fr-FR" sz="1400" dirty="0" smtClean="0"/>
              <a:t>oncentration limite sans conséquences pour la santé humaine;</a:t>
            </a:r>
          </a:p>
          <a:p>
            <a:pPr marL="285750" indent="-285750">
              <a:buFontTx/>
              <a:buChar char="-"/>
            </a:pPr>
            <a:r>
              <a:rPr lang="fr-FR" sz="1400" dirty="0"/>
              <a:t>c</a:t>
            </a:r>
            <a:r>
              <a:rPr lang="fr-FR" sz="1400" dirty="0" smtClean="0"/>
              <a:t>ouplée à un plan d’action;</a:t>
            </a:r>
          </a:p>
          <a:p>
            <a:pPr marL="285750" indent="-285750">
              <a:buFontTx/>
              <a:buChar char="-"/>
            </a:pPr>
            <a:r>
              <a:rPr lang="fr-FR" sz="1400" dirty="0" smtClean="0"/>
              <a:t>≠ augmentation de la valeur limite</a:t>
            </a:r>
          </a:p>
          <a:p>
            <a:endParaRPr lang="fr-FR" sz="1600" dirty="0" smtClean="0"/>
          </a:p>
        </p:txBody>
      </p:sp>
    </p:spTree>
    <p:extLst>
      <p:ext uri="{BB962C8B-B14F-4D97-AF65-F5344CB8AC3E}">
        <p14:creationId xmlns:p14="http://schemas.microsoft.com/office/powerpoint/2010/main" val="87157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35496" y="404664"/>
            <a:ext cx="9793212" cy="49244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600" dirty="0" smtClean="0">
                <a:solidFill>
                  <a:schemeClr val="bg1"/>
                </a:solidFill>
              </a:rPr>
              <a:t>5. Prochaines étapes - comment continuer?</a:t>
            </a:r>
            <a:endParaRPr lang="fr-FR" sz="2600" dirty="0">
              <a:solidFill>
                <a:schemeClr val="bg1"/>
              </a:solidFill>
            </a:endParaRPr>
          </a:p>
        </p:txBody>
      </p:sp>
      <p:sp>
        <p:nvSpPr>
          <p:cNvPr id="15366" name="ZoneTexte 2"/>
          <p:cNvSpPr txBox="1">
            <a:spLocks noChangeArrowheads="1"/>
          </p:cNvSpPr>
          <p:nvPr/>
        </p:nvSpPr>
        <p:spPr bwMode="auto">
          <a:xfrm>
            <a:off x="107504" y="1314944"/>
            <a:ext cx="9144000" cy="5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1600" b="1" dirty="0" smtClean="0"/>
              <a:t>Démarches locales/régionales</a:t>
            </a:r>
            <a:r>
              <a:rPr lang="fr-FR" sz="1600" b="1" dirty="0"/>
              <a:t> </a:t>
            </a:r>
            <a:r>
              <a:rPr lang="fr-FR" sz="1600" b="1" dirty="0" smtClean="0"/>
              <a:t>(par ordre de priorités - </a:t>
            </a:r>
            <a:r>
              <a:rPr lang="fr-FR" sz="1600" b="1" smtClean="0"/>
              <a:t>à évaluer </a:t>
            </a:r>
            <a:r>
              <a:rPr lang="fr-FR" sz="1600" b="1" dirty="0" smtClean="0"/>
              <a:t>cas par cas):</a:t>
            </a:r>
            <a:r>
              <a:rPr lang="fr-FR" sz="1600" dirty="0" smtClean="0"/>
              <a:t> </a:t>
            </a:r>
          </a:p>
          <a:p>
            <a:pPr>
              <a:lnSpc>
                <a:spcPct val="150000"/>
              </a:lnSpc>
            </a:pPr>
            <a:endParaRPr lang="fr-FR" sz="1600" dirty="0" smtClean="0"/>
          </a:p>
          <a:p>
            <a:pPr>
              <a:lnSpc>
                <a:spcPct val="150000"/>
              </a:lnSpc>
            </a:pPr>
            <a:r>
              <a:rPr lang="fr-FR" sz="1600" dirty="0"/>
              <a:t>1</a:t>
            </a:r>
            <a:r>
              <a:rPr lang="fr-FR" sz="1600" dirty="0" smtClean="0"/>
              <a:t>) Mise hors service des ressources ( sources/forages) en vue de l’alimentation en eau potable;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2) Mélange des différentes ressources avant la distribution dans les réseaux;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3) Raccordements </a:t>
            </a:r>
            <a:r>
              <a:rPr lang="fr-FR" sz="1600" dirty="0" err="1" smtClean="0"/>
              <a:t>inter-communaux</a:t>
            </a:r>
            <a:r>
              <a:rPr lang="fr-FR" sz="1600" dirty="0"/>
              <a:t>  </a:t>
            </a:r>
            <a:r>
              <a:rPr lang="fr-FR" sz="1600" dirty="0" smtClean="0"/>
              <a:t>et à des syndicats;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4) Traitement de l’eau avant sa distribution;</a:t>
            </a:r>
          </a:p>
          <a:p>
            <a:pPr>
              <a:lnSpc>
                <a:spcPct val="150000"/>
              </a:lnSpc>
            </a:pPr>
            <a:r>
              <a:rPr lang="fr-FR" sz="1600" dirty="0" smtClean="0"/>
              <a:t>5) Dérogation conformément à l’article 11 du RGD « eau potable »</a:t>
            </a:r>
            <a:endParaRPr lang="fr-LU" sz="1600" dirty="0"/>
          </a:p>
          <a:p>
            <a:r>
              <a:rPr lang="fr-FR" sz="1600" dirty="0"/>
              <a:t> </a:t>
            </a: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r>
              <a:rPr lang="fr-LU" sz="1800" b="1" dirty="0"/>
              <a:t>	</a:t>
            </a:r>
          </a:p>
          <a:p>
            <a:pPr>
              <a:lnSpc>
                <a:spcPct val="110000"/>
              </a:lnSpc>
            </a:pPr>
            <a:endParaRPr lang="fr-LU" sz="1800" dirty="0"/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>
              <a:buFont typeface="Arial" pitchFamily="34" charset="0"/>
              <a:buChar char="•"/>
            </a:pPr>
            <a:endParaRPr lang="fr-CH" sz="1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FR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12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35496" y="404664"/>
            <a:ext cx="9793212" cy="49244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600" dirty="0" smtClean="0">
                <a:solidFill>
                  <a:schemeClr val="bg1"/>
                </a:solidFill>
              </a:rPr>
              <a:t>5. Prochaines étapes- comment continuer?</a:t>
            </a:r>
            <a:endParaRPr lang="fr-FR" sz="2600" dirty="0">
              <a:solidFill>
                <a:schemeClr val="bg1"/>
              </a:solidFill>
            </a:endParaRPr>
          </a:p>
        </p:txBody>
      </p:sp>
      <p:sp>
        <p:nvSpPr>
          <p:cNvPr id="15366" name="ZoneTexte 2"/>
          <p:cNvSpPr txBox="1">
            <a:spLocks noChangeArrowheads="1"/>
          </p:cNvSpPr>
          <p:nvPr/>
        </p:nvSpPr>
        <p:spPr bwMode="auto">
          <a:xfrm>
            <a:off x="107504" y="1196752"/>
            <a:ext cx="9144000" cy="8488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1600" b="1" dirty="0" smtClean="0"/>
              <a:t>Démarches au niveau national</a:t>
            </a:r>
            <a:endParaRPr lang="fr-FR" sz="1600" dirty="0" smtClean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sz="1600" dirty="0" smtClean="0"/>
              <a:t>Création d’une task-force « pesticides » sur décision du conseil gouvernemental (14/10/14);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sz="1600" dirty="0" smtClean="0"/>
              <a:t>Première réunion </a:t>
            </a:r>
            <a:r>
              <a:rPr lang="fr-FR" sz="1600" dirty="0" err="1" smtClean="0"/>
              <a:t>inter-ministérielle</a:t>
            </a:r>
            <a:r>
              <a:rPr lang="fr-FR" sz="1600" dirty="0" smtClean="0"/>
              <a:t> « task-force » en date du 16/10/14;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sz="1600" dirty="0" smtClean="0"/>
              <a:t>Création de trois groupes de travail;</a:t>
            </a:r>
          </a:p>
          <a:p>
            <a:pPr marL="1028700" lvl="1">
              <a:lnSpc>
                <a:spcPct val="150000"/>
              </a:lnSpc>
              <a:buFontTx/>
              <a:buChar char="-"/>
            </a:pPr>
            <a:r>
              <a:rPr lang="fr-FR" sz="1400" dirty="0"/>
              <a:t>Réduction pesticides compatible avec le développement </a:t>
            </a:r>
            <a:r>
              <a:rPr lang="fr-FR" sz="1400" dirty="0" smtClean="0"/>
              <a:t>durable;</a:t>
            </a:r>
          </a:p>
          <a:p>
            <a:pPr marL="1028700" lvl="1">
              <a:lnSpc>
                <a:spcPct val="150000"/>
              </a:lnSpc>
              <a:buFontTx/>
              <a:buChar char="-"/>
            </a:pPr>
            <a:r>
              <a:rPr lang="fr-FR" sz="1400" dirty="0"/>
              <a:t>Développement </a:t>
            </a:r>
            <a:r>
              <a:rPr lang="fr-FR" sz="1400" dirty="0" smtClean="0"/>
              <a:t>rural;</a:t>
            </a:r>
          </a:p>
          <a:p>
            <a:pPr marL="1028700" lvl="1">
              <a:lnSpc>
                <a:spcPct val="150000"/>
              </a:lnSpc>
              <a:buFontTx/>
              <a:buChar char="-"/>
            </a:pPr>
            <a:r>
              <a:rPr lang="fr-FR" sz="1400" dirty="0"/>
              <a:t>Protection de l'eau</a:t>
            </a:r>
            <a:endParaRPr lang="fr-LU" sz="1400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sz="1600" dirty="0" smtClean="0"/>
              <a:t>Mesures législatives:</a:t>
            </a:r>
          </a:p>
          <a:p>
            <a:pPr marL="1028700" lvl="1">
              <a:lnSpc>
                <a:spcPct val="150000"/>
              </a:lnSpc>
              <a:buFontTx/>
              <a:buChar char="-"/>
            </a:pPr>
            <a:r>
              <a:rPr lang="fr-FR" sz="1400" dirty="0" smtClean="0"/>
              <a:t>Modification loi du 19 décembre 2008 relative à l’eau;</a:t>
            </a:r>
          </a:p>
          <a:p>
            <a:pPr marL="1028700" lvl="1">
              <a:lnSpc>
                <a:spcPct val="150000"/>
              </a:lnSpc>
              <a:buFontTx/>
              <a:buChar char="-"/>
            </a:pPr>
            <a:r>
              <a:rPr lang="fr-FR" sz="1400" dirty="0" smtClean="0"/>
              <a:t>Mise à jour du RGD  du 9 juillet 2013 « mesures administratives zones de protection »;</a:t>
            </a:r>
          </a:p>
          <a:p>
            <a:pPr marL="1028700" lvl="1">
              <a:lnSpc>
                <a:spcPct val="150000"/>
              </a:lnSpc>
              <a:buFontTx/>
              <a:buChar char="-"/>
            </a:pPr>
            <a:r>
              <a:rPr lang="fr-FR" sz="1400" dirty="0" smtClean="0"/>
              <a:t>RGD portant création aux zones de protection:</a:t>
            </a:r>
          </a:p>
          <a:p>
            <a:pPr marL="1428750" lvl="2">
              <a:lnSpc>
                <a:spcPct val="150000"/>
              </a:lnSpc>
              <a:buFontTx/>
              <a:buChar char="-"/>
            </a:pPr>
            <a:r>
              <a:rPr lang="fr-FR" sz="1400" dirty="0" smtClean="0"/>
              <a:t>3 RGD en phase finale (SES, SIDERE, </a:t>
            </a:r>
            <a:r>
              <a:rPr lang="fr-FR" sz="1400" dirty="0" err="1" smtClean="0"/>
              <a:t>Junglinster</a:t>
            </a:r>
            <a:r>
              <a:rPr lang="fr-FR" sz="1400" dirty="0" smtClean="0"/>
              <a:t>);</a:t>
            </a:r>
          </a:p>
          <a:p>
            <a:pPr marL="1428750" lvl="2">
              <a:lnSpc>
                <a:spcPct val="150000"/>
              </a:lnSpc>
              <a:buFontTx/>
              <a:buChar char="-"/>
            </a:pPr>
            <a:r>
              <a:rPr lang="fr-FR" sz="1400" dirty="0" smtClean="0"/>
              <a:t>10 avant-projets PRGD en phase finale</a:t>
            </a:r>
          </a:p>
          <a:p>
            <a:pPr marL="1028700" lvl="1">
              <a:lnSpc>
                <a:spcPct val="150000"/>
              </a:lnSpc>
              <a:buFontTx/>
              <a:buChar char="-"/>
            </a:pPr>
            <a:r>
              <a:rPr lang="fr-FR" sz="1400" dirty="0" smtClean="0"/>
              <a:t>Evaluation d’une interdiction à court terme autour des ressources « sensibles »</a:t>
            </a:r>
          </a:p>
          <a:p>
            <a:r>
              <a:rPr lang="fr-FR" sz="1600" dirty="0"/>
              <a:t> </a:t>
            </a: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r>
              <a:rPr lang="fr-LU" sz="1800" b="1" dirty="0"/>
              <a:t>	</a:t>
            </a:r>
          </a:p>
          <a:p>
            <a:pPr>
              <a:lnSpc>
                <a:spcPct val="110000"/>
              </a:lnSpc>
            </a:pPr>
            <a:endParaRPr lang="fr-LU" sz="1800" dirty="0"/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>
              <a:buFont typeface="Arial" pitchFamily="34" charset="0"/>
              <a:buChar char="•"/>
            </a:pPr>
            <a:endParaRPr lang="fr-CH" sz="1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FR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42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35496" y="404664"/>
            <a:ext cx="9793212" cy="49244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600" dirty="0" smtClean="0">
                <a:solidFill>
                  <a:schemeClr val="bg1"/>
                </a:solidFill>
              </a:rPr>
              <a:t>Sommaire</a:t>
            </a:r>
            <a:endParaRPr lang="fr-FR" sz="2600" dirty="0">
              <a:solidFill>
                <a:schemeClr val="bg1"/>
              </a:solidFill>
            </a:endParaRPr>
          </a:p>
        </p:txBody>
      </p:sp>
      <p:sp>
        <p:nvSpPr>
          <p:cNvPr id="15366" name="ZoneTexte 2"/>
          <p:cNvSpPr txBox="1">
            <a:spLocks noChangeArrowheads="1"/>
          </p:cNvSpPr>
          <p:nvPr/>
        </p:nvSpPr>
        <p:spPr bwMode="auto">
          <a:xfrm>
            <a:off x="250825" y="1530881"/>
            <a:ext cx="9144000" cy="6900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342900" indent="-342900" eaLnBrk="1" hangingPunct="1">
              <a:lnSpc>
                <a:spcPct val="150000"/>
              </a:lnSpc>
              <a:spcBef>
                <a:spcPts val="1200"/>
              </a:spcBef>
              <a:buFontTx/>
              <a:buAutoNum type="arabicPeriod"/>
            </a:pPr>
            <a:r>
              <a:rPr lang="fr-FR" sz="1600" dirty="0" smtClean="0">
                <a:solidFill>
                  <a:schemeClr val="accent4"/>
                </a:solidFill>
              </a:rPr>
              <a:t>Rappel  de la situation avant octobre 2014</a:t>
            </a:r>
          </a:p>
          <a:p>
            <a:pPr marL="342900" indent="-342900" eaLnBrk="1" hangingPunct="1">
              <a:lnSpc>
                <a:spcPct val="150000"/>
              </a:lnSpc>
              <a:spcBef>
                <a:spcPts val="1200"/>
              </a:spcBef>
              <a:buFontTx/>
              <a:buAutoNum type="arabicPeriod"/>
            </a:pPr>
            <a:r>
              <a:rPr lang="fr-FR" sz="1600" dirty="0" smtClean="0">
                <a:solidFill>
                  <a:schemeClr val="accent4"/>
                </a:solidFill>
              </a:rPr>
              <a:t>L’eau potable au Grand-Duché de Luxembourg</a:t>
            </a:r>
          </a:p>
          <a:p>
            <a:pPr marL="342900" indent="-342900" eaLnBrk="1" hangingPunct="1">
              <a:lnSpc>
                <a:spcPct val="150000"/>
              </a:lnSpc>
              <a:spcBef>
                <a:spcPts val="1200"/>
              </a:spcBef>
              <a:buFontTx/>
              <a:buAutoNum type="arabicPeriod"/>
            </a:pPr>
            <a:r>
              <a:rPr lang="fr-FR" sz="1600" dirty="0" smtClean="0">
                <a:solidFill>
                  <a:schemeClr val="accent4"/>
                </a:solidFill>
              </a:rPr>
              <a:t>Situation actuelle qualité eau du lac d’</a:t>
            </a:r>
            <a:r>
              <a:rPr lang="fr-FR" sz="1600" dirty="0" err="1" smtClean="0">
                <a:solidFill>
                  <a:schemeClr val="accent4"/>
                </a:solidFill>
              </a:rPr>
              <a:t>Esch</a:t>
            </a:r>
            <a:r>
              <a:rPr lang="fr-FR" sz="1600" dirty="0" smtClean="0">
                <a:solidFill>
                  <a:schemeClr val="accent4"/>
                </a:solidFill>
              </a:rPr>
              <a:t>/Sûre</a:t>
            </a:r>
          </a:p>
          <a:p>
            <a:pPr marL="342900" indent="-342900" eaLnBrk="1" hangingPunct="1">
              <a:lnSpc>
                <a:spcPct val="150000"/>
              </a:lnSpc>
              <a:spcBef>
                <a:spcPts val="1200"/>
              </a:spcBef>
              <a:buFontTx/>
              <a:buAutoNum type="arabicPeriod"/>
            </a:pPr>
            <a:r>
              <a:rPr lang="fr-FR" sz="1600" dirty="0" smtClean="0">
                <a:solidFill>
                  <a:schemeClr val="accent4"/>
                </a:solidFill>
              </a:rPr>
              <a:t>Campagne d’échantillonnage du 9 au 17 octobre 2014</a:t>
            </a:r>
          </a:p>
          <a:p>
            <a:pPr marL="342900" indent="-342900" eaLnBrk="1" hangingPunct="1">
              <a:lnSpc>
                <a:spcPct val="150000"/>
              </a:lnSpc>
              <a:spcBef>
                <a:spcPts val="1200"/>
              </a:spcBef>
              <a:buFontTx/>
              <a:buAutoNum type="arabicPeriod"/>
            </a:pPr>
            <a:r>
              <a:rPr lang="fr-FR" sz="1600" dirty="0" smtClean="0">
                <a:solidFill>
                  <a:schemeClr val="accent4"/>
                </a:solidFill>
              </a:rPr>
              <a:t>Prochaines étapes – comment continuer?</a:t>
            </a:r>
            <a:endParaRPr lang="fr-FR" sz="1600" dirty="0">
              <a:solidFill>
                <a:schemeClr val="accent4"/>
              </a:solidFill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r>
              <a:rPr lang="fr-LU" sz="1800" b="1" dirty="0"/>
              <a:t>	</a:t>
            </a:r>
          </a:p>
          <a:p>
            <a:pPr>
              <a:lnSpc>
                <a:spcPct val="110000"/>
              </a:lnSpc>
            </a:pPr>
            <a:endParaRPr lang="fr-LU" sz="1800" dirty="0"/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>
              <a:buFont typeface="Arial" pitchFamily="34" charset="0"/>
              <a:buChar char="•"/>
            </a:pPr>
            <a:endParaRPr lang="fr-CH" sz="1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FR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13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-36512" y="188640"/>
            <a:ext cx="9649196" cy="49244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buAutoNum type="arabicPeriod"/>
              <a:defRPr/>
            </a:pPr>
            <a:r>
              <a:rPr lang="fr-FR" sz="2600" dirty="0" smtClean="0">
                <a:solidFill>
                  <a:schemeClr val="accent3"/>
                </a:solidFill>
                <a:latin typeface="+mj-lt"/>
              </a:rPr>
              <a:t>Rappel de la situation existante avant octobre 2014</a:t>
            </a:r>
            <a:endParaRPr lang="fr-FR" sz="2600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5" y="1268760"/>
            <a:ext cx="3922109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3902850" y="1916832"/>
            <a:ext cx="5689327" cy="6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  <a:r>
              <a:rPr lang="fr-FR" sz="1400" dirty="0" smtClean="0">
                <a:solidFill>
                  <a:schemeClr val="accent4"/>
                </a:solidFill>
              </a:rPr>
              <a:t>lan </a:t>
            </a:r>
            <a:r>
              <a:rPr lang="fr-FR" sz="1400" dirty="0">
                <a:solidFill>
                  <a:schemeClr val="accent4"/>
                </a:solidFill>
              </a:rPr>
              <a:t>de gestion du district hydrographique du Luxembourg </a:t>
            </a:r>
            <a:r>
              <a:rPr lang="fr-FR" sz="1400" dirty="0" smtClean="0">
                <a:solidFill>
                  <a:schemeClr val="accent4"/>
                </a:solidFill>
              </a:rPr>
              <a:t>         </a:t>
            </a:r>
          </a:p>
          <a:p>
            <a:pPr eaLnBrk="1" hangingPunct="1">
              <a:spcBef>
                <a:spcPts val="1200"/>
              </a:spcBef>
            </a:pPr>
            <a:r>
              <a:rPr lang="fr-FR" sz="1400" dirty="0">
                <a:solidFill>
                  <a:schemeClr val="accent4"/>
                </a:solidFill>
              </a:rPr>
              <a:t> </a:t>
            </a:r>
            <a:r>
              <a:rPr lang="fr-FR" sz="1400" dirty="0" smtClean="0">
                <a:solidFill>
                  <a:schemeClr val="accent4"/>
                </a:solidFill>
              </a:rPr>
              <a:t>    </a:t>
            </a:r>
            <a:r>
              <a:rPr lang="fr-FR" sz="1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 2/3 de l’eau souterraine: mauvaise qualité </a:t>
            </a:r>
          </a:p>
          <a:p>
            <a:pPr eaLnBrk="1" hangingPunct="1">
              <a:spcBef>
                <a:spcPts val="1200"/>
              </a:spcBef>
            </a:pPr>
            <a:r>
              <a:rPr lang="fr-FR" sz="1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         (présence de nitrates/ pesticides);</a:t>
            </a:r>
          </a:p>
          <a:p>
            <a:pPr eaLnBrk="1" hangingPunct="1">
              <a:spcBef>
                <a:spcPts val="1200"/>
              </a:spcBef>
            </a:pPr>
            <a:endParaRPr lang="fr-FR" sz="1400" dirty="0" smtClean="0">
              <a:solidFill>
                <a:schemeClr val="accent4"/>
              </a:solidFill>
              <a:sym typeface="Wingdings" panose="05000000000000000000" pitchFamily="2" charset="2"/>
            </a:endParaRPr>
          </a:p>
          <a:p>
            <a:pPr marL="285750" indent="-285750" eaLnBrk="1" hangingPunct="1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Captages d’eau potable (eau souterraine)  mise hors service /traitement de l’eau potable depuis +/- 2000</a:t>
            </a:r>
          </a:p>
          <a:p>
            <a:pPr eaLnBrk="1" hangingPunct="1">
              <a:spcBef>
                <a:spcPts val="1200"/>
              </a:spcBef>
            </a:pPr>
            <a:r>
              <a:rPr lang="fr-FR" sz="1400" dirty="0">
                <a:solidFill>
                  <a:schemeClr val="accent4"/>
                </a:solidFill>
                <a:sym typeface="Wingdings" panose="05000000000000000000" pitchFamily="2" charset="2"/>
              </a:rPr>
              <a:t> </a:t>
            </a:r>
            <a:r>
              <a:rPr lang="fr-FR" sz="1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      </a:t>
            </a:r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équivalent approvisionnement </a:t>
            </a:r>
            <a:r>
              <a:rPr lang="fr-FR" sz="1400" dirty="0" smtClean="0">
                <a:solidFill>
                  <a:schemeClr val="tx2"/>
                </a:solidFill>
                <a:sym typeface="Wingdings" panose="05000000000000000000" pitchFamily="2" charset="2"/>
              </a:rPr>
              <a:t>pour      </a:t>
            </a:r>
          </a:p>
          <a:p>
            <a:pPr eaLnBrk="1" hangingPunct="1">
              <a:spcBef>
                <a:spcPts val="1200"/>
              </a:spcBef>
            </a:pPr>
            <a:r>
              <a:rPr lang="fr-FR" sz="14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sz="1400" dirty="0" smtClean="0">
                <a:solidFill>
                  <a:schemeClr val="tx2"/>
                </a:solidFill>
                <a:sym typeface="Wingdings" panose="05000000000000000000" pitchFamily="2" charset="2"/>
              </a:rPr>
              <a:t>           25.000 personnes</a:t>
            </a:r>
            <a:endParaRPr lang="fr-FR" sz="14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r>
              <a:rPr lang="fr-LU" sz="1800" b="1" dirty="0"/>
              <a:t>	</a:t>
            </a:r>
          </a:p>
          <a:p>
            <a:pPr>
              <a:lnSpc>
                <a:spcPct val="110000"/>
              </a:lnSpc>
            </a:pPr>
            <a:endParaRPr lang="fr-LU" sz="1800" dirty="0"/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>
              <a:buFont typeface="Arial" pitchFamily="34" charset="0"/>
              <a:buChar char="•"/>
            </a:pPr>
            <a:endParaRPr lang="fr-CH" sz="1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67944" y="138828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fr-FR" sz="1600" b="1" dirty="0" smtClean="0">
                <a:solidFill>
                  <a:schemeClr val="accent4"/>
                </a:solidFill>
              </a:rPr>
              <a:t>Exemple eau souterraine/eau potable</a:t>
            </a:r>
            <a:r>
              <a:rPr lang="fr-FR" sz="1600" dirty="0" smtClean="0">
                <a:solidFill>
                  <a:schemeClr val="accent4"/>
                </a:solidFill>
              </a:rPr>
              <a:t>:</a:t>
            </a:r>
            <a:endParaRPr lang="fr-FR" sz="16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72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-36512" y="188640"/>
            <a:ext cx="9649196" cy="49244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buAutoNum type="arabicPeriod"/>
              <a:defRPr/>
            </a:pPr>
            <a:r>
              <a:rPr lang="fr-FR" sz="2600" dirty="0" smtClean="0">
                <a:solidFill>
                  <a:schemeClr val="accent3"/>
                </a:solidFill>
                <a:latin typeface="+mj-lt"/>
              </a:rPr>
              <a:t>Rappel de la situation existante avant octobre 2014</a:t>
            </a:r>
            <a:endParaRPr lang="fr-FR" sz="26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7504" y="1484784"/>
            <a:ext cx="882530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accent4"/>
                </a:solidFill>
              </a:rPr>
              <a:t>Règlement grand-ducal portant sur la qualité des eaux destinées à la consommation humaine ( 7 oct</a:t>
            </a:r>
            <a:r>
              <a:rPr lang="fr-FR" sz="1400" dirty="0">
                <a:solidFill>
                  <a:schemeClr val="accent4"/>
                </a:solidFill>
              </a:rPr>
              <a:t>o</a:t>
            </a:r>
            <a:r>
              <a:rPr lang="fr-FR" sz="1400" dirty="0" smtClean="0">
                <a:solidFill>
                  <a:schemeClr val="accent4"/>
                </a:solidFill>
              </a:rPr>
              <a:t>bre 2002)  </a:t>
            </a:r>
          </a:p>
          <a:p>
            <a:pPr eaLnBrk="1" hangingPunct="1">
              <a:spcBef>
                <a:spcPts val="1200"/>
              </a:spcBef>
            </a:pPr>
            <a:r>
              <a:rPr lang="fr-FR" sz="1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     </a:t>
            </a:r>
            <a:r>
              <a:rPr lang="fr-FR" sz="1400" i="1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«</a:t>
            </a:r>
            <a:r>
              <a:rPr lang="fr-FR" sz="1400" i="1" dirty="0">
                <a:solidFill>
                  <a:schemeClr val="accent4"/>
                </a:solidFill>
                <a:sym typeface="Wingdings" panose="05000000000000000000" pitchFamily="2" charset="2"/>
              </a:rPr>
              <a:t> …communes sont tenues d’assurer l’approvisionnement en eau destinée à la consommation    </a:t>
            </a:r>
          </a:p>
          <a:p>
            <a:pPr eaLnBrk="1" hangingPunct="1">
              <a:spcBef>
                <a:spcPts val="1200"/>
              </a:spcBef>
            </a:pPr>
            <a:r>
              <a:rPr lang="fr-FR" sz="1400" i="1" dirty="0">
                <a:solidFill>
                  <a:schemeClr val="accent4"/>
                </a:solidFill>
                <a:sym typeface="Wingdings" panose="05000000000000000000" pitchFamily="2" charset="2"/>
              </a:rPr>
              <a:t>          humaine… </a:t>
            </a:r>
            <a:r>
              <a:rPr lang="fr-FR" sz="14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»</a:t>
            </a:r>
            <a:endParaRPr lang="fr-FR" sz="1400" dirty="0" smtClean="0">
              <a:solidFill>
                <a:schemeClr val="accent4"/>
              </a:solidFill>
            </a:endParaRPr>
          </a:p>
          <a:p>
            <a:pPr marL="285750" indent="-285750" eaLnBrk="1" hangingPunct="1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accent4"/>
                </a:solidFill>
              </a:rPr>
              <a:t>Loi du 19 décembre 2009 relative à l’eau;</a:t>
            </a:r>
          </a:p>
          <a:p>
            <a:pPr marL="285750" indent="-285750" eaLnBrk="1" hangingPunct="1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accent4"/>
                </a:solidFill>
              </a:rPr>
              <a:t>Publication du plan de gestion du district hydrographique du Luxembourg  fin 2009;</a:t>
            </a:r>
          </a:p>
          <a:p>
            <a:pPr marL="285750" indent="-28575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4"/>
                </a:solidFill>
              </a:rPr>
              <a:t>Présentation de la situation à la </a:t>
            </a:r>
            <a:r>
              <a:rPr lang="fr-FR" sz="1400" dirty="0" smtClean="0">
                <a:solidFill>
                  <a:schemeClr val="accent4"/>
                </a:solidFill>
              </a:rPr>
              <a:t>Chambre </a:t>
            </a:r>
            <a:r>
              <a:rPr lang="fr-FR" sz="1400" dirty="0">
                <a:solidFill>
                  <a:schemeClr val="accent4"/>
                </a:solidFill>
              </a:rPr>
              <a:t>des </a:t>
            </a:r>
            <a:r>
              <a:rPr lang="fr-FR" sz="1400" dirty="0" smtClean="0">
                <a:solidFill>
                  <a:schemeClr val="accent4"/>
                </a:solidFill>
              </a:rPr>
              <a:t>Députés </a:t>
            </a:r>
            <a:r>
              <a:rPr lang="fr-FR" sz="1400" dirty="0">
                <a:solidFill>
                  <a:schemeClr val="accent4"/>
                </a:solidFill>
              </a:rPr>
              <a:t>( 15 mars 2010, 25 avril 2013</a:t>
            </a:r>
            <a:r>
              <a:rPr lang="fr-FR" sz="1400" dirty="0" smtClean="0">
                <a:solidFill>
                  <a:schemeClr val="accent4"/>
                </a:solidFill>
              </a:rPr>
              <a:t>);</a:t>
            </a:r>
          </a:p>
          <a:p>
            <a:pPr marL="285750" indent="-285750" eaLnBrk="1" hangingPunct="1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accent4"/>
                </a:solidFill>
              </a:rPr>
              <a:t>Règlement grand-ducal sur les mesures administratives dans les zones de protection ( 9 juillet 2013);</a:t>
            </a:r>
            <a:endParaRPr lang="fr-FR" sz="14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71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7461" y="1268760"/>
            <a:ext cx="81009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fr-FR" sz="1600" b="1" dirty="0" smtClean="0">
                <a:solidFill>
                  <a:schemeClr val="tx2"/>
                </a:solidFill>
              </a:rPr>
              <a:t>Besoins en eau potable: 44 millions  m</a:t>
            </a:r>
            <a:r>
              <a:rPr lang="fr-FR" sz="1600" b="1" baseline="30000" dirty="0" smtClean="0">
                <a:solidFill>
                  <a:schemeClr val="tx2"/>
                </a:solidFill>
              </a:rPr>
              <a:t>3</a:t>
            </a:r>
            <a:r>
              <a:rPr lang="fr-FR" sz="1600" b="1" dirty="0" smtClean="0">
                <a:solidFill>
                  <a:schemeClr val="tx2"/>
                </a:solidFill>
              </a:rPr>
              <a:t>/an;</a:t>
            </a:r>
          </a:p>
          <a:p>
            <a:endParaRPr lang="fr-FR" sz="1600" b="1" dirty="0" smtClean="0">
              <a:solidFill>
                <a:schemeClr val="tx2"/>
              </a:solidFill>
            </a:endParaRPr>
          </a:p>
          <a:p>
            <a:r>
              <a:rPr lang="fr-FR" sz="16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 </a:t>
            </a:r>
            <a:r>
              <a:rPr lang="fr-FR" sz="1600" b="1" dirty="0" smtClean="0">
                <a:solidFill>
                  <a:schemeClr val="tx2"/>
                </a:solidFill>
              </a:rPr>
              <a:t>2  types de ressources </a:t>
            </a:r>
            <a:r>
              <a:rPr lang="fr-FR" sz="1600" b="1" dirty="0">
                <a:solidFill>
                  <a:schemeClr val="tx2"/>
                </a:solidFill>
              </a:rPr>
              <a:t>exploitées </a:t>
            </a:r>
            <a:r>
              <a:rPr lang="fr-FR" sz="1600" b="1" dirty="0" smtClean="0">
                <a:solidFill>
                  <a:schemeClr val="tx2"/>
                </a:solidFill>
              </a:rPr>
              <a:t>:</a:t>
            </a:r>
            <a:endParaRPr lang="fr-FR" sz="1600" b="1" dirty="0">
              <a:solidFill>
                <a:schemeClr val="tx2"/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tx2"/>
                </a:solidFill>
              </a:rPr>
              <a:t>+/- 50%: eaux souterraines;</a:t>
            </a:r>
            <a:endParaRPr lang="fr-FR" sz="1600" dirty="0">
              <a:solidFill>
                <a:schemeClr val="tx2"/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LU" sz="1600" dirty="0" smtClean="0">
                <a:solidFill>
                  <a:schemeClr val="tx2"/>
                </a:solidFill>
              </a:rPr>
              <a:t>+/- 50%: production </a:t>
            </a:r>
            <a:r>
              <a:rPr lang="fr-LU" sz="1600" dirty="0">
                <a:solidFill>
                  <a:schemeClr val="tx2"/>
                </a:solidFill>
              </a:rPr>
              <a:t>à partir du lac </a:t>
            </a:r>
            <a:r>
              <a:rPr lang="fr-LU" sz="1600" dirty="0" smtClean="0">
                <a:solidFill>
                  <a:schemeClr val="tx2"/>
                </a:solidFill>
              </a:rPr>
              <a:t>d’</a:t>
            </a:r>
            <a:r>
              <a:rPr lang="fr-LU" sz="1600" dirty="0" err="1" smtClean="0">
                <a:solidFill>
                  <a:schemeClr val="tx2"/>
                </a:solidFill>
              </a:rPr>
              <a:t>Esch</a:t>
            </a:r>
            <a:r>
              <a:rPr lang="fr-LU" sz="1600" dirty="0" smtClean="0">
                <a:solidFill>
                  <a:schemeClr val="tx2"/>
                </a:solidFill>
              </a:rPr>
              <a:t>-sur-Sûre </a:t>
            </a:r>
            <a:r>
              <a:rPr lang="fr-FR" sz="1600" dirty="0" smtClean="0">
                <a:solidFill>
                  <a:schemeClr val="tx2"/>
                </a:solidFill>
              </a:rPr>
              <a:t>(</a:t>
            </a:r>
            <a:r>
              <a:rPr lang="fr-FR" sz="1600" dirty="0">
                <a:solidFill>
                  <a:schemeClr val="tx2"/>
                </a:solidFill>
              </a:rPr>
              <a:t>SEBES)*</a:t>
            </a:r>
          </a:p>
        </p:txBody>
      </p:sp>
      <p:sp>
        <p:nvSpPr>
          <p:cNvPr id="4" name="Rectangle 3"/>
          <p:cNvSpPr/>
          <p:nvPr/>
        </p:nvSpPr>
        <p:spPr>
          <a:xfrm>
            <a:off x="2163024" y="5498648"/>
            <a:ext cx="525012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LU" sz="1400" dirty="0"/>
              <a:t>*</a:t>
            </a:r>
            <a:r>
              <a:rPr lang="fr-LU" sz="1200" dirty="0"/>
              <a:t>En cas de production SEBES insuffisante (période sécheresse prolongée/ travaux de maintenance), le taux d’approvisionnement eau souterraine monte à &gt; 65%  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0805" y="3031007"/>
            <a:ext cx="3228336" cy="242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>
            <a:spLocks noChangeArrowheads="1"/>
          </p:cNvSpPr>
          <p:nvPr/>
        </p:nvSpPr>
        <p:spPr bwMode="auto">
          <a:xfrm>
            <a:off x="-36512" y="188640"/>
            <a:ext cx="9649196" cy="89255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600" dirty="0" smtClean="0">
                <a:solidFill>
                  <a:schemeClr val="accent3"/>
                </a:solidFill>
                <a:latin typeface="+mj-lt"/>
              </a:rPr>
              <a:t>2.   L’eau potable au Grand-Duché de Luxembourg</a:t>
            </a:r>
          </a:p>
          <a:p>
            <a:pPr>
              <a:defRPr/>
            </a:pPr>
            <a:r>
              <a:rPr lang="fr-FR" sz="2600" dirty="0">
                <a:solidFill>
                  <a:schemeClr val="accent3"/>
                </a:solidFill>
                <a:latin typeface="+mj-lt"/>
              </a:rPr>
              <a:t> </a:t>
            </a:r>
            <a:r>
              <a:rPr lang="fr-FR" sz="2600" dirty="0" smtClean="0">
                <a:solidFill>
                  <a:schemeClr val="accent3"/>
                </a:solidFill>
                <a:latin typeface="+mj-lt"/>
              </a:rPr>
              <a:t>     Les ressources </a:t>
            </a:r>
            <a:endParaRPr lang="fr-FR" sz="2600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3223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2"/>
          <p:cNvSpPr txBox="1">
            <a:spLocks noChangeArrowheads="1"/>
          </p:cNvSpPr>
          <p:nvPr/>
        </p:nvSpPr>
        <p:spPr bwMode="auto">
          <a:xfrm>
            <a:off x="107504" y="1196752"/>
            <a:ext cx="8640960" cy="1200329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b="1" dirty="0" smtClean="0">
                <a:solidFill>
                  <a:schemeClr val="tx2"/>
                </a:solidFill>
              </a:rPr>
              <a:t>Utilisation de l’eau souterraine: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fr-FR" sz="1600" b="1" dirty="0" smtClean="0">
                <a:solidFill>
                  <a:schemeClr val="tx2"/>
                </a:solidFill>
              </a:rPr>
              <a:t>97</a:t>
            </a:r>
            <a:r>
              <a:rPr lang="fr-FR" sz="1600" b="1" dirty="0">
                <a:solidFill>
                  <a:schemeClr val="tx2"/>
                </a:solidFill>
              </a:rPr>
              <a:t>% des prélèvements  de l’eau souterraine utilisés pour l’alimentation en eau potable: </a:t>
            </a:r>
            <a:endParaRPr lang="fr-FR" sz="1600" b="1" dirty="0" smtClean="0">
              <a:solidFill>
                <a:schemeClr val="tx2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69444" y="2132856"/>
            <a:ext cx="3028081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1838" y="2564904"/>
            <a:ext cx="3082926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7904" y="4149080"/>
            <a:ext cx="2760214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93659" y="2240868"/>
            <a:ext cx="1954805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67524" y="4275022"/>
            <a:ext cx="1946743" cy="1602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-36512" y="188640"/>
            <a:ext cx="9649196" cy="89255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600" dirty="0" smtClean="0">
                <a:solidFill>
                  <a:schemeClr val="accent3"/>
                </a:solidFill>
                <a:latin typeface="+mj-lt"/>
              </a:rPr>
              <a:t>2.   L’eau potable au Grand-Duché de Luxembourg</a:t>
            </a:r>
          </a:p>
          <a:p>
            <a:pPr>
              <a:defRPr/>
            </a:pPr>
            <a:r>
              <a:rPr lang="fr-FR" sz="2600" dirty="0">
                <a:solidFill>
                  <a:schemeClr val="accent3"/>
                </a:solidFill>
                <a:latin typeface="+mj-lt"/>
              </a:rPr>
              <a:t> </a:t>
            </a:r>
            <a:r>
              <a:rPr lang="fr-FR" sz="2600" dirty="0" smtClean="0">
                <a:solidFill>
                  <a:schemeClr val="accent3"/>
                </a:solidFill>
                <a:latin typeface="+mj-lt"/>
              </a:rPr>
              <a:t>     Les ressources </a:t>
            </a:r>
            <a:endParaRPr lang="fr-FR" sz="2600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653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84745"/>
            <a:ext cx="3512020" cy="4994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860" y="2741048"/>
            <a:ext cx="4363257" cy="294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912260" y="5282838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Ressource en eau (souterraine)</a:t>
            </a:r>
            <a:endParaRPr lang="fr-LU" sz="1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372200" y="2432412"/>
            <a:ext cx="984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Réservoirs</a:t>
            </a:r>
            <a:endParaRPr lang="fr-LU" sz="1000" dirty="0"/>
          </a:p>
        </p:txBody>
      </p:sp>
      <p:sp>
        <p:nvSpPr>
          <p:cNvPr id="12" name="ZoneTexte 11"/>
          <p:cNvSpPr txBox="1"/>
          <p:nvPr/>
        </p:nvSpPr>
        <p:spPr>
          <a:xfrm>
            <a:off x="3995936" y="5301044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Consommation </a:t>
            </a:r>
          </a:p>
          <a:p>
            <a:r>
              <a:rPr lang="fr-FR" sz="1000" dirty="0" smtClean="0"/>
              <a:t>au robinet</a:t>
            </a:r>
            <a:endParaRPr lang="fr-LU" sz="1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7775848" y="3811888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/>
              <a:t>Consommation au robinet</a:t>
            </a:r>
            <a:endParaRPr lang="fr-LU" sz="1000" dirty="0"/>
          </a:p>
        </p:txBody>
      </p:sp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-36512" y="188640"/>
            <a:ext cx="9649196" cy="89255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600" dirty="0" smtClean="0">
                <a:solidFill>
                  <a:schemeClr val="accent3"/>
                </a:solidFill>
                <a:latin typeface="+mj-lt"/>
              </a:rPr>
              <a:t>2. L’eau potable au Grand-Duché de Luxembourg</a:t>
            </a:r>
          </a:p>
          <a:p>
            <a:pPr>
              <a:defRPr/>
            </a:pPr>
            <a:r>
              <a:rPr lang="fr-FR" sz="2600" dirty="0">
                <a:solidFill>
                  <a:schemeClr val="accent3"/>
                </a:solidFill>
                <a:latin typeface="+mj-lt"/>
              </a:rPr>
              <a:t> </a:t>
            </a:r>
            <a:r>
              <a:rPr lang="fr-FR" sz="2600" dirty="0" smtClean="0">
                <a:solidFill>
                  <a:schemeClr val="accent3"/>
                </a:solidFill>
                <a:latin typeface="+mj-lt"/>
              </a:rPr>
              <a:t>     Les réseaux de distribution </a:t>
            </a:r>
            <a:endParaRPr lang="fr-FR" sz="2600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302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-36512" y="416277"/>
            <a:ext cx="9649196" cy="49244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600" dirty="0" smtClean="0">
                <a:solidFill>
                  <a:schemeClr val="bg1"/>
                </a:solidFill>
              </a:rPr>
              <a:t>3. Situation actuelle qualité d’eau du lac </a:t>
            </a:r>
            <a:r>
              <a:rPr lang="fr-FR" sz="2600" dirty="0" err="1" smtClean="0">
                <a:solidFill>
                  <a:schemeClr val="bg1"/>
                </a:solidFill>
              </a:rPr>
              <a:t>Esch</a:t>
            </a:r>
            <a:r>
              <a:rPr lang="fr-FR" sz="2600" dirty="0" smtClean="0">
                <a:solidFill>
                  <a:schemeClr val="bg1"/>
                </a:solidFill>
              </a:rPr>
              <a:t>/Sûre</a:t>
            </a:r>
            <a:endParaRPr lang="fr-FR" sz="2600" dirty="0">
              <a:solidFill>
                <a:schemeClr val="bg1"/>
              </a:solidFill>
            </a:endParaRPr>
          </a:p>
        </p:txBody>
      </p:sp>
      <p:sp>
        <p:nvSpPr>
          <p:cNvPr id="4" name="ZoneTexte 2"/>
          <p:cNvSpPr txBox="1">
            <a:spLocks noChangeArrowheads="1"/>
          </p:cNvSpPr>
          <p:nvPr/>
        </p:nvSpPr>
        <p:spPr bwMode="auto">
          <a:xfrm>
            <a:off x="0" y="1458873"/>
            <a:ext cx="9144000" cy="8470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fr-FR" sz="1600" dirty="0" smtClean="0">
                <a:solidFill>
                  <a:schemeClr val="accent4"/>
                </a:solidFill>
              </a:rPr>
              <a:t>Situation en date du </a:t>
            </a:r>
            <a:r>
              <a:rPr lang="fr-FR" sz="1600" b="1" dirty="0" smtClean="0">
                <a:solidFill>
                  <a:schemeClr val="accent4"/>
                </a:solidFill>
              </a:rPr>
              <a:t>03/11/2014</a:t>
            </a:r>
          </a:p>
          <a:p>
            <a:pPr marL="285750" indent="-285750" eaLnBrk="1" hangingPunct="1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4"/>
                </a:solidFill>
              </a:rPr>
              <a:t>Suivi journalier de l’eau brute et  de l’eau traitée</a:t>
            </a:r>
          </a:p>
          <a:p>
            <a:pPr marL="285750" indent="-285750" eaLnBrk="1" hangingPunct="1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chemeClr val="accent4"/>
                </a:solidFill>
              </a:rPr>
              <a:t>Situation stabilisée, concentrations en baisse;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endParaRPr lang="fr-FR" sz="1600" dirty="0" smtClean="0">
              <a:solidFill>
                <a:schemeClr val="accent4"/>
              </a:solidFill>
            </a:endParaRPr>
          </a:p>
          <a:p>
            <a:pPr marL="285750" indent="-285750" eaLnBrk="1" hangingPunct="1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chemeClr val="accent4"/>
                </a:solidFill>
              </a:rPr>
              <a:t>Eau traitée et distribuée conforme aux normes de potabilité (100ng/l)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fr-FR" sz="1600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      </a:t>
            </a:r>
            <a:r>
              <a:rPr lang="fr-FR" sz="1600" dirty="0" smtClean="0">
                <a:solidFill>
                  <a:schemeClr val="accent4"/>
                </a:solidFill>
              </a:rPr>
              <a:t>Concentrations en « </a:t>
            </a:r>
            <a:r>
              <a:rPr lang="fr-FR" sz="1600" dirty="0" err="1" smtClean="0">
                <a:solidFill>
                  <a:schemeClr val="accent4"/>
                </a:solidFill>
              </a:rPr>
              <a:t>métazachlore</a:t>
            </a:r>
            <a:r>
              <a:rPr lang="fr-FR" sz="1600" dirty="0" smtClean="0">
                <a:solidFill>
                  <a:schemeClr val="accent4"/>
                </a:solidFill>
              </a:rPr>
              <a:t>- ESA » : 30-40 </a:t>
            </a:r>
            <a:r>
              <a:rPr lang="fr-FR" sz="1600" dirty="0" err="1" smtClean="0">
                <a:solidFill>
                  <a:schemeClr val="accent4"/>
                </a:solidFill>
              </a:rPr>
              <a:t>ng</a:t>
            </a:r>
            <a:r>
              <a:rPr lang="fr-FR" sz="1600" dirty="0" smtClean="0">
                <a:solidFill>
                  <a:schemeClr val="accent4"/>
                </a:solidFill>
              </a:rPr>
              <a:t>/l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fr-FR" sz="1400" dirty="0" smtClean="0">
                <a:solidFill>
                  <a:schemeClr val="accent4"/>
                </a:solidFill>
              </a:rPr>
              <a:t>( Eau brute non traitée: concentration en </a:t>
            </a:r>
            <a:r>
              <a:rPr lang="fr-FR" sz="1400" dirty="0" err="1" smtClean="0">
                <a:solidFill>
                  <a:schemeClr val="accent4"/>
                </a:solidFill>
              </a:rPr>
              <a:t>métazachlore</a:t>
            </a:r>
            <a:r>
              <a:rPr lang="fr-FR" sz="1400" dirty="0" smtClean="0">
                <a:solidFill>
                  <a:schemeClr val="accent4"/>
                </a:solidFill>
              </a:rPr>
              <a:t>-ESA : +/- 170 </a:t>
            </a:r>
            <a:r>
              <a:rPr lang="fr-FR" sz="1400" dirty="0" err="1" smtClean="0">
                <a:solidFill>
                  <a:schemeClr val="accent4"/>
                </a:solidFill>
              </a:rPr>
              <a:t>ng</a:t>
            </a:r>
            <a:r>
              <a:rPr lang="fr-FR" sz="1400" dirty="0" smtClean="0">
                <a:solidFill>
                  <a:schemeClr val="accent4"/>
                </a:solidFill>
              </a:rPr>
              <a:t>/l) 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endParaRPr lang="fr-FR" sz="1600" dirty="0">
              <a:solidFill>
                <a:schemeClr val="accent4"/>
              </a:solidFill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r>
              <a:rPr lang="fr-LU" sz="1800" b="1" dirty="0"/>
              <a:t>	</a:t>
            </a:r>
          </a:p>
          <a:p>
            <a:pPr>
              <a:lnSpc>
                <a:spcPct val="110000"/>
              </a:lnSpc>
            </a:pPr>
            <a:endParaRPr lang="fr-LU" sz="1800" dirty="0"/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>
              <a:buFont typeface="Arial" pitchFamily="34" charset="0"/>
              <a:buChar char="•"/>
            </a:pPr>
            <a:endParaRPr lang="fr-CH" sz="1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FR" sz="2000" b="1" dirty="0">
              <a:solidFill>
                <a:schemeClr val="tx2"/>
              </a:solidFill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444843"/>
            <a:ext cx="2845627" cy="2141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443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>
            <a:spLocks noChangeArrowheads="1"/>
          </p:cNvSpPr>
          <p:nvPr/>
        </p:nvSpPr>
        <p:spPr bwMode="auto">
          <a:xfrm>
            <a:off x="35496" y="404664"/>
            <a:ext cx="9793212" cy="49244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sz="2600" dirty="0" smtClean="0">
                <a:solidFill>
                  <a:schemeClr val="bg1"/>
                </a:solidFill>
              </a:rPr>
              <a:t>4. Campagne d’échantillonnage du 9 au 17 octobre 2014</a:t>
            </a:r>
            <a:endParaRPr lang="fr-FR" sz="2600" dirty="0">
              <a:solidFill>
                <a:schemeClr val="bg1"/>
              </a:solidFill>
            </a:endParaRPr>
          </a:p>
        </p:txBody>
      </p:sp>
      <p:sp>
        <p:nvSpPr>
          <p:cNvPr id="15366" name="ZoneTexte 2"/>
          <p:cNvSpPr txBox="1">
            <a:spLocks noChangeArrowheads="1"/>
          </p:cNvSpPr>
          <p:nvPr/>
        </p:nvSpPr>
        <p:spPr bwMode="auto">
          <a:xfrm>
            <a:off x="56285" y="1268760"/>
            <a:ext cx="9144000" cy="788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200000"/>
              </a:lnSpc>
            </a:pPr>
            <a:r>
              <a:rPr lang="fr-FR" sz="1600" b="1" dirty="0"/>
              <a:t>O</a:t>
            </a:r>
            <a:r>
              <a:rPr lang="fr-FR" sz="1600" b="1" dirty="0" smtClean="0"/>
              <a:t>bjectif </a:t>
            </a:r>
            <a:r>
              <a:rPr lang="fr-FR" sz="1600" b="1" dirty="0"/>
              <a:t>de la </a:t>
            </a:r>
            <a:r>
              <a:rPr lang="fr-FR" sz="1600" b="1" dirty="0" smtClean="0"/>
              <a:t>campagne:</a:t>
            </a:r>
          </a:p>
          <a:p>
            <a:pPr marL="285750" indent="-285750">
              <a:lnSpc>
                <a:spcPct val="200000"/>
              </a:lnSpc>
              <a:buFontTx/>
              <a:buChar char="-"/>
            </a:pPr>
            <a:r>
              <a:rPr lang="fr-FR" sz="1600" dirty="0" smtClean="0"/>
              <a:t>Vérifier la qualité de l’eau dans </a:t>
            </a:r>
            <a:r>
              <a:rPr lang="fr-FR" sz="1600" dirty="0"/>
              <a:t>les eaux souterraines utilisées comme </a:t>
            </a:r>
            <a:r>
              <a:rPr lang="fr-FR" sz="1600" b="1" dirty="0"/>
              <a:t>ressource </a:t>
            </a:r>
            <a:r>
              <a:rPr lang="fr-FR" sz="1600" b="1" dirty="0" smtClean="0"/>
              <a:t>d’eau potable    </a:t>
            </a:r>
          </a:p>
          <a:p>
            <a:pPr>
              <a:lnSpc>
                <a:spcPct val="200000"/>
              </a:lnSpc>
            </a:pPr>
            <a:r>
              <a:rPr lang="fr-FR" sz="1600" dirty="0"/>
              <a:t> </a:t>
            </a:r>
            <a:r>
              <a:rPr lang="fr-FR" sz="1600" dirty="0" smtClean="0"/>
              <a:t>     suite à la détection du «</a:t>
            </a:r>
            <a:r>
              <a:rPr lang="fr-FR" sz="1600" dirty="0"/>
              <a:t> </a:t>
            </a:r>
            <a:r>
              <a:rPr lang="fr-FR" sz="1600" dirty="0" err="1"/>
              <a:t>Métazachlore</a:t>
            </a:r>
            <a:r>
              <a:rPr lang="fr-FR" sz="1600" dirty="0"/>
              <a:t>-ESA » et </a:t>
            </a:r>
            <a:r>
              <a:rPr lang="fr-FR" sz="1600" dirty="0" smtClean="0"/>
              <a:t>du «</a:t>
            </a:r>
            <a:r>
              <a:rPr lang="fr-FR" sz="1600" dirty="0"/>
              <a:t> </a:t>
            </a:r>
            <a:r>
              <a:rPr lang="fr-FR" sz="1600" dirty="0" err="1"/>
              <a:t>Métazachlore</a:t>
            </a:r>
            <a:r>
              <a:rPr lang="fr-FR" sz="1600" dirty="0"/>
              <a:t>-OXA » </a:t>
            </a:r>
            <a:r>
              <a:rPr lang="fr-FR" sz="1600" dirty="0" smtClean="0"/>
              <a:t> .</a:t>
            </a:r>
          </a:p>
          <a:p>
            <a:pPr>
              <a:lnSpc>
                <a:spcPct val="200000"/>
              </a:lnSpc>
            </a:pPr>
            <a:r>
              <a:rPr lang="fr-FR" sz="1600" dirty="0" smtClean="0">
                <a:sym typeface="Wingdings" panose="05000000000000000000" pitchFamily="2" charset="2"/>
              </a:rPr>
              <a:t>      qualité de l’eau distribuée au </a:t>
            </a:r>
            <a:r>
              <a:rPr lang="fr-FR" sz="1600" b="1" dirty="0" smtClean="0">
                <a:sym typeface="Wingdings" panose="05000000000000000000" pitchFamily="2" charset="2"/>
              </a:rPr>
              <a:t>robinet + sources/forages</a:t>
            </a:r>
            <a:r>
              <a:rPr lang="fr-FR" sz="1600" dirty="0" smtClean="0">
                <a:sym typeface="Wingdings" panose="05000000000000000000" pitchFamily="2" charset="2"/>
              </a:rPr>
              <a:t>;</a:t>
            </a:r>
          </a:p>
          <a:p>
            <a:pPr>
              <a:lnSpc>
                <a:spcPct val="200000"/>
              </a:lnSpc>
            </a:pPr>
            <a:r>
              <a:rPr lang="fr-FR" sz="1600" dirty="0" smtClean="0"/>
              <a:t>- </a:t>
            </a:r>
            <a:r>
              <a:rPr lang="fr-FR" sz="1600" b="1" dirty="0" smtClean="0"/>
              <a:t>  Complément </a:t>
            </a:r>
            <a:r>
              <a:rPr lang="fr-FR" sz="1600" dirty="0" smtClean="0"/>
              <a:t>des</a:t>
            </a:r>
            <a:r>
              <a:rPr lang="fr-FR" sz="1600" b="1" dirty="0" smtClean="0"/>
              <a:t> programmes de surveillance national </a:t>
            </a:r>
            <a:r>
              <a:rPr lang="fr-FR" sz="1600" dirty="0" smtClean="0"/>
              <a:t>et des </a:t>
            </a:r>
            <a:r>
              <a:rPr lang="fr-FR" sz="1600" b="1" dirty="0" smtClean="0"/>
              <a:t>contrôles réguliers réalisés   </a:t>
            </a:r>
          </a:p>
          <a:p>
            <a:pPr>
              <a:lnSpc>
                <a:spcPct val="200000"/>
              </a:lnSpc>
            </a:pPr>
            <a:r>
              <a:rPr lang="fr-FR" sz="1600" b="1" dirty="0"/>
              <a:t> </a:t>
            </a:r>
            <a:r>
              <a:rPr lang="fr-FR" sz="1600" b="1" dirty="0" smtClean="0"/>
              <a:t>   </a:t>
            </a:r>
            <a:r>
              <a:rPr lang="fr-FR" sz="1600" dirty="0" smtClean="0"/>
              <a:t>par les communes et syndicats de communes.</a:t>
            </a:r>
          </a:p>
          <a:p>
            <a:pPr marL="1028700" lvl="1">
              <a:buFontTx/>
              <a:buChar char="-"/>
            </a:pPr>
            <a:endParaRPr lang="fr-LU" sz="1600" dirty="0"/>
          </a:p>
          <a:p>
            <a:endParaRPr lang="fr-LU" sz="1600" dirty="0"/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ts val="1200"/>
              </a:spcBef>
              <a:buAutoNum type="arabicPeriod"/>
            </a:pPr>
            <a:endParaRPr lang="fr-FR" sz="16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110000"/>
              </a:lnSpc>
              <a:spcBef>
                <a:spcPts val="1200"/>
              </a:spcBef>
            </a:pPr>
            <a:r>
              <a:rPr lang="fr-LU" sz="1800" b="1" dirty="0"/>
              <a:t>	</a:t>
            </a:r>
          </a:p>
          <a:p>
            <a:pPr>
              <a:lnSpc>
                <a:spcPct val="110000"/>
              </a:lnSpc>
            </a:pPr>
            <a:endParaRPr lang="fr-LU" sz="1800" dirty="0"/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>
              <a:buFont typeface="Arial" pitchFamily="34" charset="0"/>
              <a:buChar char="•"/>
            </a:pPr>
            <a:endParaRPr lang="fr-CH" sz="1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LU" sz="1800" dirty="0" smtClean="0"/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endParaRPr lang="fr-FR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99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1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Thème1</Template>
  <TotalTime>0</TotalTime>
  <Words>539</Words>
  <Application>Microsoft Office PowerPoint</Application>
  <PresentationFormat>On-screen Show (4:3)</PresentationFormat>
  <Paragraphs>190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Thème1</vt:lpstr>
      <vt:lpstr>Pollution pesticides dans l’eau potable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CIE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C.I.E.</dc:creator>
  <cp:lastModifiedBy>Olaf Munichsdorfer</cp:lastModifiedBy>
  <cp:revision>499</cp:revision>
  <cp:lastPrinted>2014-11-03T08:37:16Z</cp:lastPrinted>
  <dcterms:created xsi:type="dcterms:W3CDTF">2008-08-25T08:47:22Z</dcterms:created>
  <dcterms:modified xsi:type="dcterms:W3CDTF">2014-11-04T10:38:49Z</dcterms:modified>
</cp:coreProperties>
</file>